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61" r:id="rId1"/>
  </p:sldMasterIdLst>
  <p:notesMasterIdLst>
    <p:notesMasterId r:id="rId40"/>
  </p:notesMasterIdLst>
  <p:sldIdLst>
    <p:sldId id="256" r:id="rId2"/>
    <p:sldId id="259" r:id="rId3"/>
    <p:sldId id="261" r:id="rId4"/>
    <p:sldId id="282" r:id="rId5"/>
    <p:sldId id="281" r:id="rId6"/>
    <p:sldId id="284" r:id="rId7"/>
    <p:sldId id="285" r:id="rId8"/>
    <p:sldId id="287" r:id="rId9"/>
    <p:sldId id="288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7" r:id="rId27"/>
    <p:sldId id="308" r:id="rId28"/>
    <p:sldId id="309" r:id="rId29"/>
    <p:sldId id="311" r:id="rId30"/>
    <p:sldId id="310" r:id="rId31"/>
    <p:sldId id="313" r:id="rId32"/>
    <p:sldId id="314" r:id="rId33"/>
    <p:sldId id="315" r:id="rId34"/>
    <p:sldId id="316" r:id="rId35"/>
    <p:sldId id="317" r:id="rId36"/>
    <p:sldId id="312" r:id="rId37"/>
    <p:sldId id="306" r:id="rId38"/>
    <p:sldId id="318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uisa Smith" initials="LS" lastIdx="1" clrIdx="0">
    <p:extLst>
      <p:ext uri="{19B8F6BF-5375-455C-9EA6-DF929625EA0E}">
        <p15:presenceInfo xmlns:p15="http://schemas.microsoft.com/office/powerpoint/2012/main" userId="0b687efd9a645c2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8388B"/>
    <a:srgbClr val="5624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94"/>
  </p:normalViewPr>
  <p:slideViewPr>
    <p:cSldViewPr snapToGrid="0" snapToObjects="1">
      <p:cViewPr varScale="1">
        <p:scale>
          <a:sx n="101" d="100"/>
          <a:sy n="101" d="100"/>
        </p:scale>
        <p:origin x="20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1-28T22:49:56.443" idx="1">
    <p:pos x="10" y="10"/>
    <p:text/>
    <p:extLst>
      <p:ext uri="{C676402C-5697-4E1C-873F-D02D1690AC5C}">
        <p15:threadingInfo xmlns:p15="http://schemas.microsoft.com/office/powerpoint/2012/main" timeZoneBias="30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1534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8349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31734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33211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71250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1240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103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605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4541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1392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4389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97672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653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655200" y="2856150"/>
            <a:ext cx="54300" cy="11919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48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2pPr>
            <a:lvl3pPr lvl="2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3pPr>
            <a:lvl4pPr lvl="3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4pPr>
            <a:lvl5pPr lvl="4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5pPr>
            <a:lvl6pPr lvl="5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6pPr>
            <a:lvl7pPr lvl="6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7pPr>
            <a:lvl8pPr lvl="7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8pPr>
            <a:lvl9pPr lvl="8">
              <a:spcBef>
                <a:spcPts val="0"/>
              </a:spcBef>
              <a:buClr>
                <a:srgbClr val="88398A"/>
              </a:buClr>
              <a:buSzPct val="100000"/>
              <a:defRPr sz="48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pic>
        <p:nvPicPr>
          <p:cNvPr id="12" name="Shape 12" descr="download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98100" y="357499"/>
            <a:ext cx="2858575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Shape 13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/>
        </p:nvSpPr>
        <p:spPr>
          <a:xfrm>
            <a:off x="655200" y="1417200"/>
            <a:ext cx="54300" cy="1363200"/>
          </a:xfrm>
          <a:prstGeom prst="rect">
            <a:avLst/>
          </a:prstGeom>
          <a:solidFill>
            <a:srgbClr val="562457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>
              <a:solidFill>
                <a:srgbClr val="88398A"/>
              </a:solidFill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88398A"/>
              </a:buClr>
              <a:buSzPct val="100000"/>
              <a:buFont typeface="Helvetica Neue"/>
              <a:defRPr sz="360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2pPr>
            <a:lvl3pPr lvl="2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3pPr>
            <a:lvl4pPr lvl="3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4pPr>
            <a:lvl5pPr lvl="4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5pPr>
            <a:lvl6pPr lvl="5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6pPr>
            <a:lvl7pPr lvl="6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7pPr>
            <a:lvl8pPr lvl="7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8pPr>
            <a:lvl9pPr lvl="8" rtl="0">
              <a:spcBef>
                <a:spcPts val="0"/>
              </a:spcBef>
              <a:buClr>
                <a:srgbClr val="88398A"/>
              </a:buClr>
              <a:buSzPct val="100000"/>
              <a:defRPr sz="3600">
                <a:solidFill>
                  <a:srgbClr val="88398A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902550" y="2459050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000000"/>
              </a:buClr>
              <a:buFont typeface="Helvetica Neue"/>
              <a:buNone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buClr>
                <a:srgbClr val="000000"/>
              </a:buClr>
              <a:buSzPct val="100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pic>
        <p:nvPicPr>
          <p:cNvPr id="18" name="Shape 1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29425" y="186325"/>
            <a:ext cx="951900" cy="9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Shape 19"/>
          <p:cNvSpPr/>
          <p:nvPr/>
        </p:nvSpPr>
        <p:spPr>
          <a:xfrm rot="5400000">
            <a:off x="4542250" y="-4548775"/>
            <a:ext cx="60900" cy="9145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Font typeface="Helvetica Neue"/>
              <a:defRPr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body" idx="1"/>
          </p:nvPr>
        </p:nvSpPr>
        <p:spPr>
          <a:xfrm>
            <a:off x="692025" y="1586325"/>
            <a:ext cx="5971500" cy="3148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0"/>
              </a:spcBef>
              <a:buFont typeface="Helvetica Neue"/>
              <a:defRPr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9" name="Shape 29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692025" y="1610450"/>
            <a:ext cx="2257200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3064885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3"/>
          </p:nvPr>
        </p:nvSpPr>
        <p:spPr>
          <a:xfrm>
            <a:off x="5437746" y="1610450"/>
            <a:ext cx="2257199" cy="33153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>
            <a:endParaRPr/>
          </a:p>
        </p:txBody>
      </p:sp>
      <p:sp>
        <p:nvSpPr>
          <p:cNvPr id="41" name="Shape 4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2" name="Shape 4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background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8" name="Shape 58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>
            <a:off x="633300" y="4285675"/>
            <a:ext cx="8053499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360"/>
              </a:spcBef>
              <a:buSzPct val="100000"/>
              <a:buNone/>
              <a:defRPr sz="1400"/>
            </a:lvl1pPr>
          </a:lstStyle>
          <a:p>
            <a:endParaRPr/>
          </a:p>
        </p:txBody>
      </p:sp>
      <p:sp>
        <p:nvSpPr>
          <p:cNvPr id="61" name="Shape 61"/>
          <p:cNvSpPr/>
          <p:nvPr/>
        </p:nvSpPr>
        <p:spPr>
          <a:xfrm>
            <a:off x="0" y="0"/>
            <a:ext cx="54300" cy="5143500"/>
          </a:xfrm>
          <a:prstGeom prst="rect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" name="Shape 62" descr="download (1)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900" y="88025"/>
            <a:ext cx="653700" cy="65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44425" y="422500"/>
            <a:ext cx="3226800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rgbClr val="181818"/>
              </a:buClr>
              <a:buSzPct val="100000"/>
              <a:buFont typeface="Helvetica Neue"/>
              <a:buNone/>
              <a:defRPr sz="2600" b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23798" y="1586325"/>
            <a:ext cx="6092099" cy="314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562457"/>
              </a:buClr>
              <a:buSzPct val="100000"/>
              <a:buFont typeface="Helvetica Neue"/>
              <a:buChar char="▪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▫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spcBef>
                <a:spcPts val="480"/>
              </a:spcBef>
              <a:buClr>
                <a:srgbClr val="562457"/>
              </a:buClr>
              <a:buSzPct val="100000"/>
              <a:buFont typeface="Helvetica Neue"/>
              <a:buChar char="▸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spcBef>
                <a:spcPts val="360"/>
              </a:spcBef>
              <a:buClr>
                <a:srgbClr val="562457"/>
              </a:buClr>
              <a:buSzPct val="100000"/>
              <a:buFont typeface="Helvetica Neue"/>
              <a:buChar char="▹"/>
              <a:defRPr sz="180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Shape 8"/>
          <p:cNvSpPr/>
          <p:nvPr/>
        </p:nvSpPr>
        <p:spPr>
          <a:xfrm flipH="1">
            <a:off x="8575068" y="4574175"/>
            <a:ext cx="569400" cy="569400"/>
          </a:xfrm>
          <a:prstGeom prst="rtTriangle">
            <a:avLst/>
          </a:prstGeom>
          <a:solidFill>
            <a:srgbClr val="88398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7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fishandwhistle.net/post/2018/modifying-facet-scales-in-ggplot2/" TargetMode="External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comments" Target="../comments/comment1.xml"/><Relationship Id="rId5" Type="http://schemas.openxmlformats.org/officeDocument/2006/relationships/image" Target="../media/image12.jpe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cript.google.com/home" TargetMode="External"/><Relationship Id="rId2" Type="http://schemas.openxmlformats.org/officeDocument/2006/relationships/hyperlink" Target="https://developers.google.com/apps-script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r.org/sections/health-shots/2019/02/26/696321475/cancer-complications-confusing-bills-maddening-errors-and-endless-phone-calls" TargetMode="Externa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iff"/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uisahsmith.com/post/github-style-calendar-heatmap/" TargetMode="External"/><Relationship Id="rId2" Type="http://schemas.openxmlformats.org/officeDocument/2006/relationships/hyperlink" Target="https://github.com/thomasp85/gganimate/issues/172" TargetMode="Externa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5" Type="http://schemas.openxmlformats.org/officeDocument/2006/relationships/image" Target="../media/image15.jpe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jpeg"/><Relationship Id="rId1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thinkbeforeyoupink.org/resources/history-of-the-pink-ribbon/" TargetMode="External"/><Relationship Id="rId7" Type="http://schemas.openxmlformats.org/officeDocument/2006/relationships/image" Target="../media/image57.tiff"/><Relationship Id="rId2" Type="http://schemas.openxmlformats.org/officeDocument/2006/relationships/hyperlink" Target="https://web.archive.org/web/20110609202708/http:/www.barbaraehrenreich.com/cancerland.htm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tiff"/><Relationship Id="rId4" Type="http://schemas.openxmlformats.org/officeDocument/2006/relationships/hyperlink" Target="https://www.nytimes.com/2015/10/31/health/breast-cancer-awareness-pink.html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pkg.earo.me/sugrrants/" TargetMode="External"/><Relationship Id="rId3" Type="http://schemas.openxmlformats.org/officeDocument/2006/relationships/hyperlink" Target="https://lubridate.tidyverse.org/" TargetMode="External"/><Relationship Id="rId7" Type="http://schemas.openxmlformats.org/officeDocument/2006/relationships/hyperlink" Target="https://gt.rstudio.com/" TargetMode="External"/><Relationship Id="rId2" Type="http://schemas.openxmlformats.org/officeDocument/2006/relationships/hyperlink" Target="https://www.tidyverse.org/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ooglesheets4.tidyverse.org/" TargetMode="External"/><Relationship Id="rId11" Type="http://schemas.openxmlformats.org/officeDocument/2006/relationships/hyperlink" Target="https://gganimate.com/" TargetMode="External"/><Relationship Id="rId5" Type="http://schemas.openxmlformats.org/officeDocument/2006/relationships/hyperlink" Target="https://ggrepel.slowkow.com/" TargetMode="External"/><Relationship Id="rId10" Type="http://schemas.openxmlformats.org/officeDocument/2006/relationships/hyperlink" Target="https://ropensci.org/tutorials/rselenium_tutorial/" TargetMode="External"/><Relationship Id="rId4" Type="http://schemas.openxmlformats.org/officeDocument/2006/relationships/hyperlink" Target="https://milesmcbain.github.io/datapasta/" TargetMode="External"/><Relationship Id="rId9" Type="http://schemas.openxmlformats.org/officeDocument/2006/relationships/hyperlink" Target="https://shiny.rstudio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selection-bias.louisahsmith.com/" TargetMode="External"/><Relationship Id="rId2" Type="http://schemas.openxmlformats.org/officeDocument/2006/relationships/hyperlink" Target="http://www.louisahsmith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digoblue.eu/ics2csv/" TargetMode="External"/><Relationship Id="rId7" Type="http://schemas.openxmlformats.org/officeDocument/2006/relationships/hyperlink" Target="https://www.louisahsmith.com/post/github-style-calendar-heatmap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www.garrickadenbuie.com/blog/greatest-twitter-scheme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>
            <a:spLocks noGrp="1"/>
          </p:cNvSpPr>
          <p:nvPr>
            <p:ph type="ctrTitle"/>
          </p:nvPr>
        </p:nvSpPr>
        <p:spPr>
          <a:xfrm>
            <a:off x="762000" y="2851325"/>
            <a:ext cx="5412300" cy="1159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DATA GETS PERSONAL</a:t>
            </a:r>
          </a:p>
        </p:txBody>
      </p:sp>
      <p:sp>
        <p:nvSpPr>
          <p:cNvPr id="5" name="Shape 92">
            <a:extLst>
              <a:ext uri="{FF2B5EF4-FFF2-40B4-BE49-F238E27FC236}">
                <a16:creationId xmlns:a16="http://schemas.microsoft.com/office/drawing/2014/main" id="{43FD62F1-856F-EB41-BDE6-437C7DAA08B8}"/>
              </a:ext>
            </a:extLst>
          </p:cNvPr>
          <p:cNvSpPr txBox="1">
            <a:spLocks/>
          </p:cNvSpPr>
          <p:nvPr/>
        </p:nvSpPr>
        <p:spPr>
          <a:xfrm>
            <a:off x="4816928" y="2653979"/>
            <a:ext cx="4002836" cy="224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algn="r">
              <a:spcBef>
                <a:spcPts val="0"/>
              </a:spcBef>
              <a:buFont typeface="Helvetica Neue"/>
              <a:buNone/>
            </a:pPr>
            <a:r>
              <a:rPr lang="en" sz="3600" dirty="0"/>
              <a:t>Louisa H. Smith</a:t>
            </a:r>
          </a:p>
          <a:p>
            <a:pPr algn="r">
              <a:spcBef>
                <a:spcPts val="0"/>
              </a:spcBef>
              <a:buFont typeface="Helvetica Neue"/>
              <a:buNone/>
            </a:pPr>
            <a:r>
              <a:rPr lang="en" sz="1600" dirty="0"/>
              <a:t>PhD candidate in epidemiology</a:t>
            </a:r>
          </a:p>
          <a:p>
            <a:pPr algn="r">
              <a:spcBef>
                <a:spcPts val="0"/>
              </a:spcBef>
              <a:buFont typeface="Helvetica Neue"/>
              <a:buNone/>
            </a:pPr>
            <a:r>
              <a:rPr lang="en" sz="1600" dirty="0"/>
              <a:t>Harvard TH Chan School of Public Health</a:t>
            </a:r>
          </a:p>
          <a:p>
            <a:pPr algn="r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dirty="0">
                <a:solidFill>
                  <a:srgbClr val="000000"/>
                </a:solidFill>
              </a:rPr>
              <a:t>January 29, 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133">
            <a:extLst>
              <a:ext uri="{FF2B5EF4-FFF2-40B4-BE49-F238E27FC236}">
                <a16:creationId xmlns:a16="http://schemas.microsoft.com/office/drawing/2014/main" id="{B6325077-0BDE-0046-9B67-29AB77E09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7360931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Tried to see what correlated with high 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A0B98F-D660-9548-8F2D-4EED9D33D7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645" y="1254028"/>
            <a:ext cx="5538355" cy="3889472"/>
          </a:xfrm>
          <a:prstGeom prst="rect">
            <a:avLst/>
          </a:prstGeom>
        </p:spPr>
      </p:pic>
      <p:sp>
        <p:nvSpPr>
          <p:cNvPr id="7" name="Shape 133">
            <a:extLst>
              <a:ext uri="{FF2B5EF4-FFF2-40B4-BE49-F238E27FC236}">
                <a16:creationId xmlns:a16="http://schemas.microsoft.com/office/drawing/2014/main" id="{CC9959CF-EB98-E04A-B405-603795B98A79}"/>
              </a:ext>
            </a:extLst>
          </p:cNvPr>
          <p:cNvSpPr txBox="1">
            <a:spLocks/>
          </p:cNvSpPr>
          <p:nvPr/>
        </p:nvSpPr>
        <p:spPr>
          <a:xfrm>
            <a:off x="765112" y="1109724"/>
            <a:ext cx="3069133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>
                <a:solidFill>
                  <a:srgbClr val="88398A"/>
                </a:solidFill>
              </a:rPr>
              <a:t>As you can imagine, drains are really uncomfortable….</a:t>
            </a:r>
          </a:p>
        </p:txBody>
      </p:sp>
    </p:spTree>
    <p:extLst>
      <p:ext uri="{BB962C8B-B14F-4D97-AF65-F5344CB8AC3E}">
        <p14:creationId xmlns:p14="http://schemas.microsoft.com/office/powerpoint/2010/main" val="2293587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Process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92023" y="1610450"/>
            <a:ext cx="3548518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b="1" dirty="0">
                <a:solidFill>
                  <a:srgbClr val="88398A"/>
                </a:solidFill>
              </a:rPr>
              <a:t>Collect data</a:t>
            </a: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t</a:t>
            </a:r>
            <a:r>
              <a:rPr lang="en" dirty="0" err="1">
                <a:latin typeface="Fira Code" panose="020B0809050000020004" pitchFamily="49" charset="0"/>
                <a:ea typeface="Fira Code" panose="020B0809050000020004" pitchFamily="49" charset="0"/>
              </a:rPr>
              <a:t>ibble</a:t>
            </a:r>
            <a:r>
              <a:rPr lang="en" dirty="0">
                <a:latin typeface="Fira Code" panose="020B0809050000020004" pitchFamily="49" charset="0"/>
                <a:ea typeface="Fira Code" panose="020B0809050000020004" pitchFamily="49" charset="0"/>
              </a:rPr>
              <a:t>::tribble() </a:t>
            </a:r>
            <a:r>
              <a:rPr lang="en" sz="1600" dirty="0"/>
              <a:t>is my go-to for on-the-spot data collection:</a:t>
            </a:r>
          </a:p>
          <a:p>
            <a:pPr>
              <a:buClr>
                <a:schemeClr val="dk1"/>
              </a:buClr>
              <a:buSzPct val="78571"/>
              <a:buNone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-US" sz="1600" dirty="0"/>
              <a:t>K</a:t>
            </a:r>
            <a:r>
              <a:rPr lang="en" sz="1600" dirty="0" err="1"/>
              <a:t>ept</a:t>
            </a:r>
            <a:r>
              <a:rPr lang="en" sz="1600" dirty="0"/>
              <a:t> notes on my phone and would move it to R whenever I had the chance</a:t>
            </a: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" sz="1600" dirty="0"/>
              <a:t>Use </a:t>
            </a:r>
            <a:r>
              <a:rPr lang="en" sz="1600" dirty="0" err="1">
                <a:latin typeface="Fira Code" panose="020B0809050000020004" pitchFamily="49" charset="0"/>
                <a:ea typeface="Fira Code" panose="020B0809050000020004" pitchFamily="49" charset="0"/>
              </a:rPr>
              <a:t>datapasta</a:t>
            </a:r>
            <a:r>
              <a:rPr lang="en" sz="1600" dirty="0"/>
              <a:t> to keep nice and neat! (more later)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4982416" y="1630950"/>
            <a:ext cx="354851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600" b="1" dirty="0">
                <a:solidFill>
                  <a:srgbClr val="88398A"/>
                </a:solidFill>
              </a:rPr>
              <a:t>Clean data</a:t>
            </a: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-US" sz="1600" dirty="0"/>
              <a:t>Between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tidyr</a:t>
            </a:r>
            <a:r>
              <a:rPr lang="en-US" sz="1600" dirty="0"/>
              <a:t> and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lubridate</a:t>
            </a:r>
            <a:r>
              <a:rPr lang="en-US" sz="1600" dirty="0"/>
              <a:t>, e</a:t>
            </a:r>
            <a:r>
              <a:rPr lang="en" sz="1600" dirty="0" err="1"/>
              <a:t>asy</a:t>
            </a:r>
            <a:r>
              <a:rPr lang="en" sz="1600" dirty="0"/>
              <a:t> creation of dates:</a:t>
            </a:r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RcppRoll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" sz="1600" dirty="0"/>
              <a:t>for calculating rolling averages</a:t>
            </a:r>
          </a:p>
          <a:p>
            <a:pPr marL="194310" lvl="0" indent="-194310">
              <a:buClr>
                <a:srgbClr val="000000"/>
              </a:buClr>
              <a:buSzPct val="78571"/>
            </a:pP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</a:rPr>
              <a:t>ggrepel</a:t>
            </a:r>
            <a:r>
              <a:rPr lang="en-US" dirty="0">
                <a:latin typeface="Fira Code" panose="020B0809050000020004" pitchFamily="49" charset="0"/>
                <a:ea typeface="Fira Code" panose="020B0809050000020004" pitchFamily="49" charset="0"/>
              </a:rPr>
              <a:t> </a:t>
            </a:r>
            <a:r>
              <a:rPr lang="en-US" sz="1600" dirty="0"/>
              <a:t>for </a:t>
            </a:r>
            <a:r>
              <a:rPr lang="en" sz="1600" dirty="0"/>
              <a:t>adding labels to </a:t>
            </a:r>
            <a:r>
              <a:rPr lang="en" sz="1600" dirty="0" err="1"/>
              <a:t>ggplots</a:t>
            </a:r>
            <a:endParaRPr lang="en" sz="16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C0E70F-DA75-4A41-8120-178787981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416" y="2571750"/>
            <a:ext cx="3927581" cy="41918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916282-92D4-1A44-A4E4-85E085A7179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9" b="87983"/>
          <a:stretch/>
        </p:blipFill>
        <p:spPr>
          <a:xfrm>
            <a:off x="692023" y="2592531"/>
            <a:ext cx="3830990" cy="753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52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474B89-2D0C-F840-A3FE-E71D0C244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6" y="1075888"/>
            <a:ext cx="9071264" cy="3462723"/>
          </a:xfrm>
          <a:prstGeom prst="rect">
            <a:avLst/>
          </a:prstGeom>
        </p:spPr>
      </p:pic>
      <p:sp>
        <p:nvSpPr>
          <p:cNvPr id="6" name="Shape 133">
            <a:extLst>
              <a:ext uri="{FF2B5EF4-FFF2-40B4-BE49-F238E27FC236}">
                <a16:creationId xmlns:a16="http://schemas.microsoft.com/office/drawing/2014/main" id="{B81D2352-C430-9244-BE44-FFF4FBF1B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6498484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Inside my patient portal…</a:t>
            </a:r>
          </a:p>
        </p:txBody>
      </p:sp>
    </p:spTree>
    <p:extLst>
      <p:ext uri="{BB962C8B-B14F-4D97-AF65-F5344CB8AC3E}">
        <p14:creationId xmlns:p14="http://schemas.microsoft.com/office/powerpoint/2010/main" val="4048954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>
            <a:extLst>
              <a:ext uri="{FF2B5EF4-FFF2-40B4-BE49-F238E27FC236}">
                <a16:creationId xmlns:a16="http://schemas.microsoft.com/office/drawing/2014/main" id="{B81D2352-C430-9244-BE44-FFF4FBF1B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6498484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To RStudio…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7A2EFD-877B-364F-B385-F1268526E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5" y="1059936"/>
            <a:ext cx="4537426" cy="3661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EB066E-389A-ED48-8545-F89F899BF2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5649" y="1917336"/>
            <a:ext cx="5428662" cy="2513161"/>
          </a:xfrm>
          <a:prstGeom prst="rect">
            <a:avLst/>
          </a:prstGeom>
        </p:spPr>
      </p:pic>
      <p:sp>
        <p:nvSpPr>
          <p:cNvPr id="8" name="Shape 133">
            <a:extLst>
              <a:ext uri="{FF2B5EF4-FFF2-40B4-BE49-F238E27FC236}">
                <a16:creationId xmlns:a16="http://schemas.microsoft.com/office/drawing/2014/main" id="{FD56E153-3D02-F349-9C44-A0ACEDD983D6}"/>
              </a:ext>
            </a:extLst>
          </p:cNvPr>
          <p:cNvSpPr txBox="1">
            <a:spLocks/>
          </p:cNvSpPr>
          <p:nvPr/>
        </p:nvSpPr>
        <p:spPr>
          <a:xfrm>
            <a:off x="765112" y="1917336"/>
            <a:ext cx="2730537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>
                <a:solidFill>
                  <a:srgbClr val="88398A"/>
                </a:solidFill>
              </a:rPr>
              <a:t>It was a tedious process but I didn’t have much else to do!</a:t>
            </a:r>
          </a:p>
        </p:txBody>
      </p:sp>
      <p:sp>
        <p:nvSpPr>
          <p:cNvPr id="9" name="Shape 133">
            <a:extLst>
              <a:ext uri="{FF2B5EF4-FFF2-40B4-BE49-F238E27FC236}">
                <a16:creationId xmlns:a16="http://schemas.microsoft.com/office/drawing/2014/main" id="{28D7009C-A6E0-204A-8291-D10B3186A744}"/>
              </a:ext>
            </a:extLst>
          </p:cNvPr>
          <p:cNvSpPr txBox="1">
            <a:spLocks/>
          </p:cNvSpPr>
          <p:nvPr/>
        </p:nvSpPr>
        <p:spPr>
          <a:xfrm>
            <a:off x="2823950" y="4546229"/>
            <a:ext cx="6498484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w</a:t>
            </a:r>
            <a:r>
              <a:rPr lang="en" dirty="0" err="1">
                <a:solidFill>
                  <a:schemeClr val="tx1"/>
                </a:solidFill>
              </a:rPr>
              <a:t>ith</a:t>
            </a:r>
            <a:r>
              <a:rPr lang="en" dirty="0">
                <a:solidFill>
                  <a:schemeClr val="tx1"/>
                </a:solidFill>
              </a:rPr>
              <a:t> a lot of </a:t>
            </a:r>
            <a:r>
              <a:rPr lang="en" sz="2400" b="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readr</a:t>
            </a:r>
            <a:r>
              <a:rPr lang="en" sz="2400" b="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::</a:t>
            </a:r>
            <a:r>
              <a:rPr lang="en" sz="2400" b="0" dirty="0" err="1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parse_number</a:t>
            </a:r>
            <a:r>
              <a:rPr lang="en" sz="2400" b="0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37710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133">
            <a:extLst>
              <a:ext uri="{FF2B5EF4-FFF2-40B4-BE49-F238E27FC236}">
                <a16:creationId xmlns:a16="http://schemas.microsoft.com/office/drawing/2014/main" id="{B81D2352-C430-9244-BE44-FFF4FBF1B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6498484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Almost…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CB8A2FD-5D42-9E4D-B6BC-C09CABD3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5" y="1043625"/>
            <a:ext cx="4211399" cy="3989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78743-5A15-6E47-9FBB-769B8508C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928" y="1003202"/>
            <a:ext cx="4026072" cy="3768792"/>
          </a:xfrm>
          <a:prstGeom prst="rect">
            <a:avLst/>
          </a:prstGeom>
        </p:spPr>
      </p:pic>
      <p:sp>
        <p:nvSpPr>
          <p:cNvPr id="10" name="Shape 133">
            <a:extLst>
              <a:ext uri="{FF2B5EF4-FFF2-40B4-BE49-F238E27FC236}">
                <a16:creationId xmlns:a16="http://schemas.microsoft.com/office/drawing/2014/main" id="{D3184C88-972C-9449-A57C-CB304C6F34F6}"/>
              </a:ext>
            </a:extLst>
          </p:cNvPr>
          <p:cNvSpPr txBox="1">
            <a:spLocks/>
          </p:cNvSpPr>
          <p:nvPr/>
        </p:nvSpPr>
        <p:spPr>
          <a:xfrm>
            <a:off x="2163086" y="420448"/>
            <a:ext cx="6498484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>
                <a:solidFill>
                  <a:schemeClr val="tx1"/>
                </a:solidFill>
              </a:rPr>
              <a:t>perfect</a:t>
            </a:r>
          </a:p>
        </p:txBody>
      </p:sp>
      <p:sp>
        <p:nvSpPr>
          <p:cNvPr id="12" name="Shape 133">
            <a:extLst>
              <a:ext uri="{FF2B5EF4-FFF2-40B4-BE49-F238E27FC236}">
                <a16:creationId xmlns:a16="http://schemas.microsoft.com/office/drawing/2014/main" id="{E1C35949-1B75-F942-AB8B-ABAE32138F86}"/>
              </a:ext>
            </a:extLst>
          </p:cNvPr>
          <p:cNvSpPr txBox="1">
            <a:spLocks/>
          </p:cNvSpPr>
          <p:nvPr/>
        </p:nvSpPr>
        <p:spPr>
          <a:xfrm>
            <a:off x="5195502" y="1003202"/>
            <a:ext cx="3466068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>
                <a:solidFill>
                  <a:srgbClr val="88398A"/>
                </a:solidFill>
              </a:rPr>
              <a:t>The difference? 80 lines of </a:t>
            </a:r>
            <a:r>
              <a:rPr lang="en" dirty="0" err="1">
                <a:solidFill>
                  <a:srgbClr val="88398A"/>
                </a:solidFill>
              </a:rPr>
              <a:t>ggproto</a:t>
            </a:r>
            <a:r>
              <a:rPr lang="en" dirty="0">
                <a:solidFill>
                  <a:srgbClr val="88398A"/>
                </a:solidFill>
              </a:rPr>
              <a:t> stuff I don’t understand, from </a:t>
            </a:r>
            <a:r>
              <a:rPr lang="en-US" dirty="0">
                <a:solidFill>
                  <a:srgbClr val="88398A"/>
                </a:solidFill>
                <a:hlinkClick r:id="rId5"/>
              </a:rPr>
              <a:t>https://</a:t>
            </a:r>
            <a:r>
              <a:rPr lang="en-US" dirty="0" err="1">
                <a:solidFill>
                  <a:srgbClr val="88398A"/>
                </a:solidFill>
                <a:hlinkClick r:id="rId5"/>
              </a:rPr>
              <a:t>fishandwhistle.net</a:t>
            </a:r>
            <a:r>
              <a:rPr lang="en-US" dirty="0">
                <a:solidFill>
                  <a:srgbClr val="88398A"/>
                </a:solidFill>
                <a:hlinkClick r:id="rId5"/>
              </a:rPr>
              <a:t>/post/2018/modifying-facet-scales-in-ggplot2/</a:t>
            </a:r>
            <a:endParaRPr lang="en" dirty="0">
              <a:solidFill>
                <a:srgbClr val="8839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059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CB8A2FD-5D42-9E4D-B6BC-C09CABD3C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25" y="1043625"/>
            <a:ext cx="4211399" cy="39890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678743-5A15-6E47-9FBB-769B8508C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4" y="196011"/>
            <a:ext cx="5210011" cy="48770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0E1AB-81A1-C749-9788-88769F2718EC}"/>
              </a:ext>
            </a:extLst>
          </p:cNvPr>
          <p:cNvSpPr txBox="1"/>
          <p:nvPr/>
        </p:nvSpPr>
        <p:spPr>
          <a:xfrm>
            <a:off x="5902035" y="3491346"/>
            <a:ext cx="285957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Neulasta</a:t>
            </a:r>
            <a:r>
              <a:rPr lang="en-US" sz="26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</a:rPr>
              <a:t> chemo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B0D1E-2121-8C43-9407-DC6DF011222A}"/>
              </a:ext>
            </a:extLst>
          </p:cNvPr>
          <p:cNvSpPr txBox="1"/>
          <p:nvPr/>
        </p:nvSpPr>
        <p:spPr>
          <a:xfrm>
            <a:off x="5636027" y="4222289"/>
            <a:ext cx="372410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Non-</a:t>
            </a:r>
            <a:r>
              <a:rPr lang="en-US" sz="2600" b="1" dirty="0" err="1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Neulasta</a:t>
            </a:r>
            <a:r>
              <a:rPr lang="en-US" sz="26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chemo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4E4DA3-663A-6E46-A1B4-36277AC1CA4D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4705004" y="4468511"/>
            <a:ext cx="931023" cy="246221"/>
          </a:xfrm>
          <a:prstGeom prst="straightConnector1">
            <a:avLst/>
          </a:prstGeom>
          <a:ln w="57150">
            <a:solidFill>
              <a:srgbClr val="8838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19BA84F-CBB0-694A-AB3C-6AC017D58191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4804215" y="3737568"/>
            <a:ext cx="1097820" cy="567409"/>
          </a:xfrm>
          <a:prstGeom prst="straightConnector1">
            <a:avLst/>
          </a:prstGeom>
          <a:ln w="57150">
            <a:solidFill>
              <a:srgbClr val="8838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996C98E-A3CD-8549-8CB4-ECC9A27C26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2035" y="342400"/>
            <a:ext cx="2344190" cy="3125586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95913ED-77BF-7041-ADD9-6F3FCBD5F868}"/>
              </a:ext>
            </a:extLst>
          </p:cNvPr>
          <p:cNvCxnSpPr>
            <a:cxnSpLocks/>
          </p:cNvCxnSpPr>
          <p:nvPr/>
        </p:nvCxnSpPr>
        <p:spPr>
          <a:xfrm flipV="1">
            <a:off x="6301047" y="2345944"/>
            <a:ext cx="701579" cy="1268431"/>
          </a:xfrm>
          <a:prstGeom prst="straightConnector1">
            <a:avLst/>
          </a:prstGeom>
          <a:ln w="57150">
            <a:solidFill>
              <a:srgbClr val="8838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697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B15C-3AA1-4E47-BD82-73B8014A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6972799" cy="857400"/>
          </a:xfrm>
        </p:spPr>
        <p:txBody>
          <a:bodyPr/>
          <a:lstStyle/>
          <a:p>
            <a:r>
              <a:rPr lang="en-US" dirty="0"/>
              <a:t>Lymphedema after axillary lymph node dissection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C7CCBE-3542-A641-87FD-C4A18189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49" y="1627364"/>
            <a:ext cx="8629188" cy="24449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3CBEA9-39FB-0245-8C37-D9FC32197404}"/>
              </a:ext>
            </a:extLst>
          </p:cNvPr>
          <p:cNvSpPr txBox="1"/>
          <p:nvPr/>
        </p:nvSpPr>
        <p:spPr>
          <a:xfrm>
            <a:off x="3859306" y="4404836"/>
            <a:ext cx="50755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Image from https://</a:t>
            </a:r>
            <a:r>
              <a:rPr lang="en-US" dirty="0" err="1"/>
              <a:t>columbiasurgery.org</a:t>
            </a:r>
            <a:r>
              <a:rPr lang="en-US" dirty="0"/>
              <a:t>/news/2013/07/29/</a:t>
            </a:r>
            <a:r>
              <a:rPr lang="en-US" dirty="0" err="1"/>
              <a:t>lympha</a:t>
            </a:r>
            <a:r>
              <a:rPr lang="en-US" dirty="0"/>
              <a:t>-trial-seeks-prevent-lymphedema-breast-cancer-patients</a:t>
            </a:r>
          </a:p>
        </p:txBody>
      </p:sp>
    </p:spTree>
    <p:extLst>
      <p:ext uri="{BB962C8B-B14F-4D97-AF65-F5344CB8AC3E}">
        <p14:creationId xmlns:p14="http://schemas.microsoft.com/office/powerpoint/2010/main" val="393157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B15C-3AA1-4E47-BD82-73B8014A5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4" y="422500"/>
            <a:ext cx="6972799" cy="857400"/>
          </a:xfrm>
        </p:spPr>
        <p:txBody>
          <a:bodyPr/>
          <a:lstStyle/>
          <a:p>
            <a:r>
              <a:rPr lang="en-US" dirty="0"/>
              <a:t>Lymphedema monitoring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E78A84-3320-024E-BC28-404BA0C26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75" y="1279900"/>
            <a:ext cx="4370795" cy="35549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86EDD6-AFD9-F045-B1CB-17B9C156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3321" y="1653098"/>
            <a:ext cx="3965004" cy="2112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74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53E4B-1926-CE46-AA09-CD5A71410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better!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A2D599E-6044-B940-A448-F2E2E73EFA97}"/>
              </a:ext>
            </a:extLst>
          </p:cNvPr>
          <p:cNvSpPr/>
          <p:nvPr/>
        </p:nvSpPr>
        <p:spPr>
          <a:xfrm>
            <a:off x="147918" y="1502445"/>
            <a:ext cx="1523178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tribble(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      ~date,                                           ~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meas.right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                                                  ~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meas.left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,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"2018-07-31",   "15.4/15.7/18/20.5/23.3/25/25/24/25/26.5/27.7/29.2",         "15.8/16/17.5/19.8/22.5/24/24.8/24/25/26.5/28/29.1",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"2018-09-24",         "16/16/18/20.5/23.5/25/25.6/25/26.2/27/29/29",     "15.3/16.5/17.8/20.7/23/24.5/25.5/25.5/26.5/28/29.2/31",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"2019-01-10", "15.3/17/18.5/21.9/24/25.2/25.2/24.4/25.5/27/28.5/30",         "15.5/16.1/18.5/20.8/23/24/24.5/24.5/26/27/28.5/30",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"2019-04-10", "15.6/17/19.1/21/24/24.5/24.3/25/27.5/29.1/31.5/33.3", "15.2/17.4/19.7/22.7/24.7/25.5/24.8/25.1/27/28.5/30.7/32.5",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"2019-08-14",     "15.7/16.9/19/21/23/24/24/24.8/27/29.2/31.5/33.5",           "15.5/17/19.4/22/24.7/25/24.5/25.5/27/29/30.5/33"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F226CB-33F5-9341-82E8-4A71D5E03D0D}"/>
              </a:ext>
            </a:extLst>
          </p:cNvPr>
          <p:cNvSpPr/>
          <p:nvPr/>
        </p:nvSpPr>
        <p:spPr>
          <a:xfrm>
            <a:off x="147918" y="3446742"/>
            <a:ext cx="71239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...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separate_rows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() ...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pivot_longer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() ...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AF7058-F54E-3045-8430-A1485088F36F}"/>
              </a:ext>
            </a:extLst>
          </p:cNvPr>
          <p:cNvSpPr/>
          <p:nvPr/>
        </p:nvSpPr>
        <p:spPr>
          <a:xfrm>
            <a:off x="147918" y="3893115"/>
            <a:ext cx="712395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mutate(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lag_meas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lag(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meas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),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val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dirty="0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4 * (meas^2 + </a:t>
            </a:r>
            <a:r>
              <a:rPr lang="en-US" dirty="0" err="1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meas</a:t>
            </a:r>
            <a:r>
              <a:rPr lang="en-US" dirty="0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* </a:t>
            </a:r>
            <a:r>
              <a:rPr lang="en-US" dirty="0" err="1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lag_meas</a:t>
            </a:r>
            <a:r>
              <a:rPr lang="en-US" dirty="0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+ lag_meas^2)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) %&gt;%</a:t>
            </a:r>
          </a:p>
          <a:p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 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summarise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(</a:t>
            </a:r>
            <a:r>
              <a:rPr lang="en-US" dirty="0" err="1">
                <a:latin typeface="Fira Code" panose="020B0509050000020004" pitchFamily="49" charset="0"/>
                <a:ea typeface="Fira Code" panose="020B0509050000020004" pitchFamily="49" charset="0"/>
              </a:rPr>
              <a:t>new_vol</a:t>
            </a:r>
            <a:r>
              <a:rPr lang="en-US" dirty="0">
                <a:latin typeface="Fira Code" panose="020B0509050000020004" pitchFamily="49" charset="0"/>
                <a:ea typeface="Fira Code" panose="020B0509050000020004" pitchFamily="49" charset="0"/>
              </a:rPr>
              <a:t> = </a:t>
            </a:r>
            <a:r>
              <a:rPr lang="en-US" dirty="0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sum(</a:t>
            </a:r>
            <a:r>
              <a:rPr lang="en-US" dirty="0" err="1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val</a:t>
            </a:r>
            <a:r>
              <a:rPr lang="en-US" dirty="0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, </a:t>
            </a:r>
            <a:r>
              <a:rPr lang="en-US" dirty="0" err="1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na.rm</a:t>
            </a:r>
            <a:r>
              <a:rPr lang="en-US" dirty="0">
                <a:solidFill>
                  <a:srgbClr val="88388B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 = TRUE) / (12 * pi)</a:t>
            </a:r>
            <a:r>
              <a:rPr lang="en-US" dirty="0">
                <a:solidFill>
                  <a:schemeClr val="tx1"/>
                </a:solidFill>
                <a:latin typeface="Fira Code" panose="020B0509050000020004" pitchFamily="49" charset="0"/>
                <a:ea typeface="Fira Code" panose="020B0509050000020004" pitchFamily="49" charset="0"/>
              </a:rPr>
              <a:t>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5E1A88-BABB-8E41-ADCF-26BD41BB113F}"/>
              </a:ext>
            </a:extLst>
          </p:cNvPr>
          <p:cNvSpPr txBox="1"/>
          <p:nvPr/>
        </p:nvSpPr>
        <p:spPr>
          <a:xfrm>
            <a:off x="6859709" y="3708448"/>
            <a:ext cx="1880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rgbClr val="88398A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Formula for arm volume!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98A5001-525F-384E-9BCF-5D605B5BC794}"/>
              </a:ext>
            </a:extLst>
          </p:cNvPr>
          <p:cNvCxnSpPr>
            <a:cxnSpLocks/>
          </p:cNvCxnSpPr>
          <p:nvPr/>
        </p:nvCxnSpPr>
        <p:spPr>
          <a:xfrm flipH="1">
            <a:off x="5928687" y="4071346"/>
            <a:ext cx="931022" cy="307777"/>
          </a:xfrm>
          <a:prstGeom prst="straightConnector1">
            <a:avLst/>
          </a:prstGeom>
          <a:ln w="57150">
            <a:solidFill>
              <a:srgbClr val="8838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42F6605-EDBF-0749-AA70-EA1E42E80B81}"/>
              </a:ext>
            </a:extLst>
          </p:cNvPr>
          <p:cNvCxnSpPr>
            <a:cxnSpLocks/>
          </p:cNvCxnSpPr>
          <p:nvPr/>
        </p:nvCxnSpPr>
        <p:spPr>
          <a:xfrm flipH="1">
            <a:off x="6007142" y="4216377"/>
            <a:ext cx="852567" cy="559303"/>
          </a:xfrm>
          <a:prstGeom prst="straightConnector1">
            <a:avLst/>
          </a:prstGeom>
          <a:ln w="57150">
            <a:solidFill>
              <a:srgbClr val="88388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5B977F34-402F-014D-9B05-D624A4BE9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7935" y="139273"/>
            <a:ext cx="2350751" cy="18179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83BD40-9742-4844-8DCF-E4D436C818F6}"/>
              </a:ext>
            </a:extLst>
          </p:cNvPr>
          <p:cNvSpPr txBox="1"/>
          <p:nvPr/>
        </p:nvSpPr>
        <p:spPr>
          <a:xfrm>
            <a:off x="7070734" y="910568"/>
            <a:ext cx="2087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Image from http://</a:t>
            </a:r>
            <a:r>
              <a:rPr lang="en-US" dirty="0" err="1"/>
              <a:t>www.lymphedemablog.com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566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7339-E743-8C47-8204-82B38C3B3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3989" y="2056859"/>
            <a:ext cx="2629399" cy="2858582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88388B"/>
                </a:solidFill>
              </a:rPr>
              <a:t>No sign of lymphedema!</a:t>
            </a:r>
            <a:br>
              <a:rPr lang="en-US" dirty="0">
                <a:solidFill>
                  <a:srgbClr val="88388B"/>
                </a:solidFill>
              </a:rPr>
            </a:br>
            <a:r>
              <a:rPr lang="en-US" dirty="0">
                <a:solidFill>
                  <a:srgbClr val="88388B"/>
                </a:solidFill>
              </a:rPr>
              <a:t>🤞🤞🤞</a:t>
            </a:r>
            <a:br>
              <a:rPr lang="en-US" dirty="0">
                <a:solidFill>
                  <a:srgbClr val="88388B"/>
                </a:solidFill>
              </a:rPr>
            </a:br>
            <a:endParaRPr lang="en-US" dirty="0">
              <a:solidFill>
                <a:srgbClr val="88388B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2CF50-C593-D840-9A91-9E13649E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06" y="42345"/>
            <a:ext cx="5063811" cy="51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7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ctrTitle"/>
          </p:nvPr>
        </p:nvSpPr>
        <p:spPr>
          <a:xfrm>
            <a:off x="902550" y="1214425"/>
            <a:ext cx="4638300" cy="1159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4800" dirty="0"/>
              <a:t>Tonight’s goal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subTitle" idx="1"/>
          </p:nvPr>
        </p:nvSpPr>
        <p:spPr>
          <a:xfrm>
            <a:off x="902550" y="2219691"/>
            <a:ext cx="7632000" cy="78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Tell a </a:t>
            </a:r>
          </a:p>
          <a:p>
            <a:pPr lvl="0"/>
            <a:r>
              <a:rPr lang="en" sz="3600" dirty="0"/>
              <a:t>  </a:t>
            </a:r>
            <a:r>
              <a:rPr lang="en" sz="3600" dirty="0">
                <a:solidFill>
                  <a:srgbClr val="88388B"/>
                </a:solidFill>
              </a:rPr>
              <a:t>(data science?     </a:t>
            </a:r>
          </a:p>
          <a:p>
            <a:pPr lvl="0"/>
            <a:r>
              <a:rPr lang="en" sz="3600" dirty="0">
                <a:solidFill>
                  <a:srgbClr val="88388B"/>
                </a:solidFill>
              </a:rPr>
              <a:t>   </a:t>
            </a:r>
            <a:r>
              <a:rPr lang="en-US" sz="3600" dirty="0">
                <a:solidFill>
                  <a:srgbClr val="88388B"/>
                </a:solidFill>
              </a:rPr>
              <a:t>h</a:t>
            </a:r>
            <a:r>
              <a:rPr lang="en" sz="3600" dirty="0">
                <a:solidFill>
                  <a:srgbClr val="88388B"/>
                </a:solidFill>
              </a:rPr>
              <a:t>uman interest?) </a:t>
            </a:r>
          </a:p>
          <a:p>
            <a:pPr lvl="0"/>
            <a:r>
              <a:rPr lang="en" sz="3600" dirty="0"/>
              <a:t>story with 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BA2DC-5404-8040-9524-47684AF445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0B350E-FC26-3045-B4DC-F822ED4C28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"/>
          <a:stretch/>
        </p:blipFill>
        <p:spPr>
          <a:xfrm>
            <a:off x="47064" y="647887"/>
            <a:ext cx="9049871" cy="4293704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9C1429-8021-484D-B4F5-4422434007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27795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76ECD-0F97-4B43-879C-E489B3E9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have no idea what I’m doing….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135C6-CD20-D846-BAEC-D7F3CB914A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Https://developers.google.com/apps-script</a:t>
            </a:r>
            <a:endParaRPr lang="en-US" dirty="0"/>
          </a:p>
          <a:p>
            <a:r>
              <a:rPr lang="en-US" dirty="0">
                <a:hlinkClick r:id="rId3"/>
              </a:rPr>
              <a:t>https://script.google.com/home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E8FB02-F848-D244-9F33-BA89C5D157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67" y="1365144"/>
            <a:ext cx="9144000" cy="26748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34EB5BE-E9A0-8848-9715-EF63C03AB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052" y="0"/>
            <a:ext cx="2376573" cy="5143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643BBB-33A5-1E4B-8158-022309032E56}"/>
              </a:ext>
            </a:extLst>
          </p:cNvPr>
          <p:cNvSpPr txBox="1"/>
          <p:nvPr/>
        </p:nvSpPr>
        <p:spPr>
          <a:xfrm>
            <a:off x="331542" y="4202236"/>
            <a:ext cx="38101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Android option? Action Blocks? https://</a:t>
            </a:r>
            <a:r>
              <a:rPr lang="en-US" dirty="0" err="1"/>
              <a:t>www.blog.google</a:t>
            </a:r>
            <a:r>
              <a:rPr lang="en-US" dirty="0"/>
              <a:t>/outreach-initiatives/accessibility/action-blocks/</a:t>
            </a:r>
          </a:p>
        </p:txBody>
      </p:sp>
    </p:spTree>
    <p:extLst>
      <p:ext uri="{BB962C8B-B14F-4D97-AF65-F5344CB8AC3E}">
        <p14:creationId xmlns:p14="http://schemas.microsoft.com/office/powerpoint/2010/main" val="845690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B5631-7011-4240-8332-E5B2CB05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it worked!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1C1562-82BD-7C4C-B2F9-112E49A3D0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1E3D08-4F25-4A4D-82A5-8A2A56AA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1842" y="850963"/>
            <a:ext cx="3708400" cy="394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461C43D-0485-B44A-8CBB-CBAB4EB23B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31950"/>
            <a:ext cx="5257800" cy="187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3623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0FDD-6CF2-4B4F-8C94-E177C9AA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the R part…</a:t>
            </a: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9F8CFAF4-F4BA-4846-9E88-172E1D580E2C}"/>
              </a:ext>
            </a:extLst>
          </p:cNvPr>
          <p:cNvSpPr txBox="1">
            <a:spLocks/>
          </p:cNvSpPr>
          <p:nvPr/>
        </p:nvSpPr>
        <p:spPr>
          <a:xfrm>
            <a:off x="692023" y="1610450"/>
            <a:ext cx="3548518" cy="33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" sz="1600" b="1" dirty="0">
                <a:solidFill>
                  <a:srgbClr val="88398A"/>
                </a:solidFill>
              </a:rPr>
              <a:t>Collect data</a:t>
            </a: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" sz="1600" dirty="0"/>
              <a:t>Read in data right from Google Sheets</a:t>
            </a:r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285750" indent="-285750">
              <a:buClr>
                <a:schemeClr val="dk1"/>
              </a:buClr>
              <a:buSzPct val="78571"/>
            </a:pPr>
            <a:r>
              <a:rPr lang="en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New Google API – use </a:t>
            </a:r>
            <a:r>
              <a:rPr lang="en" sz="1400" dirty="0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Arial"/>
                <a:sym typeface="Arial"/>
              </a:rPr>
              <a:t>googlesheets4 </a:t>
            </a:r>
            <a:r>
              <a:rPr lang="en" sz="160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instead!</a:t>
            </a: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</p:txBody>
      </p:sp>
      <p:sp>
        <p:nvSpPr>
          <p:cNvPr id="5" name="Shape 135">
            <a:extLst>
              <a:ext uri="{FF2B5EF4-FFF2-40B4-BE49-F238E27FC236}">
                <a16:creationId xmlns:a16="http://schemas.microsoft.com/office/drawing/2014/main" id="{C0F583A6-B492-904A-B59B-886122C1F559}"/>
              </a:ext>
            </a:extLst>
          </p:cNvPr>
          <p:cNvSpPr txBox="1">
            <a:spLocks/>
          </p:cNvSpPr>
          <p:nvPr/>
        </p:nvSpPr>
        <p:spPr>
          <a:xfrm>
            <a:off x="4982416" y="1630950"/>
            <a:ext cx="354851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 dirty="0">
                <a:solidFill>
                  <a:srgbClr val="88398A"/>
                </a:solidFill>
              </a:rPr>
              <a:t>Visualize data</a:t>
            </a:r>
          </a:p>
          <a:p>
            <a:pPr marL="194310" indent="-194310">
              <a:buClr>
                <a:schemeClr val="dk1"/>
              </a:buClr>
              <a:buSzPct val="78571"/>
              <a:buFont typeface="Helvetica Neue"/>
              <a:buChar char="▪"/>
            </a:pPr>
            <a:r>
              <a:rPr lang="en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used the </a:t>
            </a:r>
            <a:r>
              <a:rPr lang="en" dirty="0" err="1">
                <a:latin typeface="Fira Code" panose="020B0809050000020004" pitchFamily="49" charset="0"/>
                <a:ea typeface="Fira Code" panose="020B0809050000020004" pitchFamily="49" charset="0"/>
                <a:sym typeface="Helvetica Neue"/>
              </a:rPr>
              <a:t>gt</a:t>
            </a:r>
            <a:r>
              <a:rPr lang="en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600" dirty="0" err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pac</a:t>
            </a:r>
            <a:r>
              <a:rPr lang="en-US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ka</a:t>
            </a:r>
            <a:r>
              <a:rPr lang="en" sz="1600" dirty="0" err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</a:t>
            </a:r>
            <a:r>
              <a:rPr lang="en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for html tables</a:t>
            </a:r>
          </a:p>
          <a:p>
            <a:pPr marL="194310" indent="-194310">
              <a:buClr>
                <a:schemeClr val="dk1"/>
              </a:buClr>
              <a:buSzPct val="78571"/>
              <a:buFont typeface="Helvetica Neue"/>
              <a:buChar char="▪"/>
            </a:pPr>
            <a:r>
              <a:rPr lang="en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sym typeface="Helvetica Neue"/>
              </a:rPr>
              <a:t>sugrrants</a:t>
            </a:r>
            <a:r>
              <a:rPr lang="en-US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package for time series visualization</a:t>
            </a:r>
            <a:endParaRPr lang="en" sz="1600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682790-E69C-0640-A55C-5EDDEF7C14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29"/>
          <a:stretch/>
        </p:blipFill>
        <p:spPr>
          <a:xfrm>
            <a:off x="825877" y="2505597"/>
            <a:ext cx="3302370" cy="211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3772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630E0-78E0-1841-AA46-5E882097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41ECC-EEFA-6B41-855E-DFE1A7B818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4B9544-A96E-D840-90E5-A9997062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02" y="0"/>
            <a:ext cx="5973408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D843C6-CCD3-CA4A-AA38-4F38180B63EA}"/>
              </a:ext>
            </a:extLst>
          </p:cNvPr>
          <p:cNvSpPr txBox="1">
            <a:spLocks/>
          </p:cNvSpPr>
          <p:nvPr/>
        </p:nvSpPr>
        <p:spPr>
          <a:xfrm>
            <a:off x="6103508" y="1059965"/>
            <a:ext cx="3040492" cy="28585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8388B"/>
                </a:solidFill>
              </a:rPr>
              <a:t>Worst time is bedtime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8388B"/>
                </a:solidFill>
              </a:rPr>
              <a:t>When they wake me up I’m usually too sleepy to record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88388B"/>
                </a:solidFill>
              </a:rPr>
              <a:t>Other missing data!</a:t>
            </a:r>
            <a:br>
              <a:rPr lang="en-US" dirty="0">
                <a:solidFill>
                  <a:srgbClr val="88388B"/>
                </a:solidFill>
              </a:rPr>
            </a:br>
            <a:endParaRPr lang="en-US" dirty="0">
              <a:solidFill>
                <a:srgbClr val="883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2501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FA062-66E4-6743-9B29-D92A42B3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55FE95-817B-FF4A-B087-CA870FAB63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B59B3A-42A4-8341-9BC2-E773C89B9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2794" y="0"/>
            <a:ext cx="2633115" cy="51435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40B6FB6-B06D-C04C-AF27-FB751789F5B7}"/>
              </a:ext>
            </a:extLst>
          </p:cNvPr>
          <p:cNvSpPr txBox="1">
            <a:spLocks/>
          </p:cNvSpPr>
          <p:nvPr/>
        </p:nvSpPr>
        <p:spPr>
          <a:xfrm>
            <a:off x="692025" y="3714209"/>
            <a:ext cx="4487129" cy="28585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-US" dirty="0">
                <a:solidFill>
                  <a:srgbClr val="88388B"/>
                </a:solidFill>
              </a:rPr>
              <a:t>I had this on a (very basic) Shiny app so I could see my data on the go!</a:t>
            </a:r>
            <a:br>
              <a:rPr lang="en-US" dirty="0">
                <a:solidFill>
                  <a:srgbClr val="88388B"/>
                </a:solidFill>
              </a:rPr>
            </a:br>
            <a:endParaRPr lang="en-US" dirty="0">
              <a:solidFill>
                <a:srgbClr val="88388B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C0443D6-3B97-0A47-8AD2-195897DAC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325" y="301993"/>
            <a:ext cx="5277287" cy="339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43A33-54CA-1344-BA5F-13AF6A6054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💰 💰 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97261-A6D0-814D-B5C6-525D47133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much was this all costing?</a:t>
            </a:r>
          </a:p>
          <a:p>
            <a:r>
              <a:rPr lang="en-US" dirty="0"/>
              <a:t>Me? Luckily, relatively little</a:t>
            </a:r>
          </a:p>
          <a:p>
            <a:pPr marL="577850" lvl="1" indent="-227013"/>
            <a:r>
              <a:rPr lang="en-US" dirty="0">
                <a:hlinkClick r:id="rId2"/>
              </a:rPr>
              <a:t>https://www.npr.org/sections/health-shots/2019/02/26/696321475/cancer-complications-confusing-bills-maddening-errors-and-endless-phone-calls</a:t>
            </a:r>
            <a:endParaRPr lang="en-US" dirty="0"/>
          </a:p>
          <a:p>
            <a:r>
              <a:rPr lang="en-US" dirty="0"/>
              <a:t>My insurance company? </a:t>
            </a:r>
            <a:r>
              <a:rPr lang="en-US" dirty="0" err="1"/>
              <a:t>Tonnnnnnnns</a:t>
            </a:r>
            <a:endParaRPr lang="en-US" dirty="0"/>
          </a:p>
          <a:p>
            <a:pPr marL="400050" lvl="1" indent="293688"/>
            <a:r>
              <a:rPr lang="en-US" dirty="0"/>
              <a:t>But how to get that data?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649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7BDBC-B099-2248-85ED-F88DCAD8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66FC8C-B88D-C343-9EA3-B55CD11EB9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3550363-71A2-5C4F-95CB-7EB675E88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316"/>
            <a:ext cx="6777318" cy="15528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9D5944-DD54-E340-BEBB-8841EC59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9047"/>
            <a:ext cx="9144000" cy="7545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5E5B59-269E-A045-8363-A28C46B8DE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9894" y="2416588"/>
            <a:ext cx="5862918" cy="2773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21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00FDD-6CF2-4B4F-8C94-E177C9AAA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 (/struggle)</a:t>
            </a:r>
          </a:p>
        </p:txBody>
      </p:sp>
      <p:sp>
        <p:nvSpPr>
          <p:cNvPr id="4" name="Shape 134">
            <a:extLst>
              <a:ext uri="{FF2B5EF4-FFF2-40B4-BE49-F238E27FC236}">
                <a16:creationId xmlns:a16="http://schemas.microsoft.com/office/drawing/2014/main" id="{9F8CFAF4-F4BA-4846-9E88-172E1D580E2C}"/>
              </a:ext>
            </a:extLst>
          </p:cNvPr>
          <p:cNvSpPr txBox="1">
            <a:spLocks/>
          </p:cNvSpPr>
          <p:nvPr/>
        </p:nvSpPr>
        <p:spPr>
          <a:xfrm>
            <a:off x="692023" y="1610450"/>
            <a:ext cx="3548518" cy="331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▪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▫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▸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62457"/>
              </a:buClr>
              <a:buSzPct val="100000"/>
              <a:buFont typeface="Helvetica Neue"/>
              <a:buChar char="▹"/>
              <a:defRPr sz="1800" b="0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>
              <a:buFont typeface="Helvetica Neue"/>
              <a:buNone/>
            </a:pPr>
            <a:r>
              <a:rPr lang="en" sz="1600" b="1" dirty="0">
                <a:solidFill>
                  <a:srgbClr val="88398A"/>
                </a:solidFill>
              </a:rPr>
              <a:t>Collect data</a:t>
            </a: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-US" sz="1600" dirty="0"/>
              <a:t>Many attempts via </a:t>
            </a:r>
            <a:r>
              <a:rPr lang="en-US" sz="1400" dirty="0" err="1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Arial"/>
              </a:rPr>
              <a:t>r</a:t>
            </a:r>
            <a:r>
              <a:rPr lang="en-US" sz="1400" dirty="0" err="1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Arial"/>
                <a:sym typeface="Arial"/>
              </a:rPr>
              <a:t>vest</a:t>
            </a:r>
            <a:r>
              <a:rPr lang="en-US" sz="1600" dirty="0"/>
              <a:t> to get past the password protection</a:t>
            </a: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-US" sz="1600" dirty="0"/>
              <a:t>Landed on </a:t>
            </a:r>
            <a:r>
              <a:rPr lang="en-US" sz="1400" dirty="0" err="1">
                <a:solidFill>
                  <a:srgbClr val="000000"/>
                </a:solidFill>
                <a:latin typeface="Fira Code" panose="020B0809050000020004" pitchFamily="49" charset="0"/>
                <a:ea typeface="Fira Code" panose="020B0809050000020004" pitchFamily="49" charset="0"/>
                <a:cs typeface="Arial"/>
                <a:sym typeface="Arial"/>
              </a:rPr>
              <a:t>RSelenium</a:t>
            </a:r>
            <a:r>
              <a:rPr lang="en-US" sz="1600" dirty="0"/>
              <a:t> – allows for interactive session, easier troubleshooting (but not a lot of help out there!)</a:t>
            </a: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-US" sz="1600" dirty="0"/>
              <a:t>(brief demo)</a:t>
            </a:r>
            <a:endParaRPr lang="en" sz="1600" dirty="0"/>
          </a:p>
          <a:p>
            <a:pPr marL="194310" indent="-194310">
              <a:buClr>
                <a:schemeClr val="dk1"/>
              </a:buClr>
              <a:buSzPct val="78571"/>
            </a:pPr>
            <a:endParaRPr lang="en" sz="1600" dirty="0"/>
          </a:p>
        </p:txBody>
      </p:sp>
      <p:sp>
        <p:nvSpPr>
          <p:cNvPr id="5" name="Shape 135">
            <a:extLst>
              <a:ext uri="{FF2B5EF4-FFF2-40B4-BE49-F238E27FC236}">
                <a16:creationId xmlns:a16="http://schemas.microsoft.com/office/drawing/2014/main" id="{C0F583A6-B492-904A-B59B-886122C1F559}"/>
              </a:ext>
            </a:extLst>
          </p:cNvPr>
          <p:cNvSpPr txBox="1">
            <a:spLocks/>
          </p:cNvSpPr>
          <p:nvPr/>
        </p:nvSpPr>
        <p:spPr>
          <a:xfrm>
            <a:off x="4982416" y="1630950"/>
            <a:ext cx="3548519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 sz="1600" b="1" dirty="0">
                <a:solidFill>
                  <a:srgbClr val="88398A"/>
                </a:solidFill>
              </a:rPr>
              <a:t>Visualize data</a:t>
            </a:r>
          </a:p>
          <a:p>
            <a:pPr marL="194310" indent="-194310">
              <a:buClr>
                <a:schemeClr val="dk1"/>
              </a:buClr>
              <a:buSzPct val="78571"/>
              <a:buFont typeface="Helvetica Neue"/>
              <a:buChar char="▪"/>
            </a:pPr>
            <a:r>
              <a:rPr lang="en-US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really wanted to make a </a:t>
            </a:r>
            <a:r>
              <a:rPr lang="en-US" dirty="0" err="1">
                <a:latin typeface="Fira Code" panose="020B0809050000020004" pitchFamily="49" charset="0"/>
                <a:ea typeface="Fira Code" panose="020B0809050000020004" pitchFamily="49" charset="0"/>
                <a:sym typeface="Helvetica Neue"/>
              </a:rPr>
              <a:t>gganimate</a:t>
            </a:r>
            <a:r>
              <a:rPr lang="en-US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gif of medical bills over time</a:t>
            </a:r>
          </a:p>
          <a:p>
            <a:pPr marL="194310" indent="-194310">
              <a:buClr>
                <a:schemeClr val="dk1"/>
              </a:buClr>
              <a:buSzPct val="78571"/>
              <a:buFont typeface="Helvetica Neue"/>
              <a:buChar char="▪"/>
            </a:pPr>
            <a:r>
              <a:rPr lang="en-US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 first ever issue filed on </a:t>
            </a:r>
            <a:r>
              <a:rPr lang="en-US" sz="1600" dirty="0" err="1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github</a:t>
            </a:r>
            <a:r>
              <a:rPr lang="en-US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 </a:t>
            </a:r>
            <a:r>
              <a:rPr lang="en-US" sz="1600" dirty="0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  <a:hlinkClick r:id="rId2"/>
              </a:rPr>
              <a:t>https://github.com/thomasp85/gganimate/issues/172</a:t>
            </a:r>
            <a:endParaRPr lang="en-US" sz="1600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194310" indent="-194310">
              <a:buClr>
                <a:schemeClr val="dk1"/>
              </a:buClr>
              <a:buSzPct val="78571"/>
              <a:buFont typeface="Helvetica Neue"/>
              <a:buChar char="▪"/>
            </a:pPr>
            <a:endParaRPr lang="en" sz="1600" dirty="0">
              <a:solidFill>
                <a:srgbClr val="18181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45428-54F9-DA4D-A3D2-DA6F85AED7D7}"/>
              </a:ext>
            </a:extLst>
          </p:cNvPr>
          <p:cNvSpPr txBox="1"/>
          <p:nvPr/>
        </p:nvSpPr>
        <p:spPr>
          <a:xfrm>
            <a:off x="4240540" y="4334565"/>
            <a:ext cx="50071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explanation here: </a:t>
            </a:r>
          </a:p>
          <a:p>
            <a:r>
              <a:rPr lang="en-US" dirty="0">
                <a:hlinkClick r:id="rId3"/>
              </a:rPr>
              <a:t>https://www.louisahsmith.com/post/secrets-and-robots/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524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9D68F-4B28-1A45-8DD3-7E05B9383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20CE5C-52AB-964D-9CAB-8D6F1B563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6BA35-A1C2-B548-857F-DCC25A6A2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523" y="216273"/>
            <a:ext cx="4710953" cy="471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275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>
            <a:extLst>
              <a:ext uri="{FF2B5EF4-FFF2-40B4-BE49-F238E27FC236}">
                <a16:creationId xmlns:a16="http://schemas.microsoft.com/office/drawing/2014/main" id="{12E183F7-F5CF-6449-B3FB-FEC95DB5F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911" y="2106462"/>
            <a:ext cx="6593775" cy="26910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1C4F14-0B4E-2646-A0EF-B4089A5EE8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5" y="635832"/>
            <a:ext cx="9053565" cy="1470630"/>
          </a:xfrm>
          <a:prstGeom prst="rect">
            <a:avLst/>
          </a:prstGeom>
        </p:spPr>
      </p:pic>
      <p:sp>
        <p:nvSpPr>
          <p:cNvPr id="9" name="Shape 322">
            <a:extLst>
              <a:ext uri="{FF2B5EF4-FFF2-40B4-BE49-F238E27FC236}">
                <a16:creationId xmlns:a16="http://schemas.microsoft.com/office/drawing/2014/main" id="{0FA0D49E-2AC9-EA45-90C1-91208D67480F}"/>
              </a:ext>
            </a:extLst>
          </p:cNvPr>
          <p:cNvSpPr/>
          <p:nvPr/>
        </p:nvSpPr>
        <p:spPr>
          <a:xfrm>
            <a:off x="775775" y="1039600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Shape 322">
            <a:extLst>
              <a:ext uri="{FF2B5EF4-FFF2-40B4-BE49-F238E27FC236}">
                <a16:creationId xmlns:a16="http://schemas.microsoft.com/office/drawing/2014/main" id="{E7923448-E805-714B-BDBF-BE58A7DF6A4A}"/>
              </a:ext>
            </a:extLst>
          </p:cNvPr>
          <p:cNvSpPr/>
          <p:nvPr/>
        </p:nvSpPr>
        <p:spPr>
          <a:xfrm>
            <a:off x="893211" y="905591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322">
            <a:extLst>
              <a:ext uri="{FF2B5EF4-FFF2-40B4-BE49-F238E27FC236}">
                <a16:creationId xmlns:a16="http://schemas.microsoft.com/office/drawing/2014/main" id="{45199DD8-ABC2-7A46-9D40-9D0BA87CE29E}"/>
              </a:ext>
            </a:extLst>
          </p:cNvPr>
          <p:cNvSpPr/>
          <p:nvPr/>
        </p:nvSpPr>
        <p:spPr>
          <a:xfrm>
            <a:off x="890851" y="1425265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Shape 322">
            <a:extLst>
              <a:ext uri="{FF2B5EF4-FFF2-40B4-BE49-F238E27FC236}">
                <a16:creationId xmlns:a16="http://schemas.microsoft.com/office/drawing/2014/main" id="{3863BF31-D274-EE45-BC10-C07785366706}"/>
              </a:ext>
            </a:extLst>
          </p:cNvPr>
          <p:cNvSpPr/>
          <p:nvPr/>
        </p:nvSpPr>
        <p:spPr>
          <a:xfrm>
            <a:off x="1002823" y="912075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hape 322">
            <a:extLst>
              <a:ext uri="{FF2B5EF4-FFF2-40B4-BE49-F238E27FC236}">
                <a16:creationId xmlns:a16="http://schemas.microsoft.com/office/drawing/2014/main" id="{3301B54D-6D19-9E4D-9707-73B5C6805571}"/>
              </a:ext>
            </a:extLst>
          </p:cNvPr>
          <p:cNvSpPr/>
          <p:nvPr/>
        </p:nvSpPr>
        <p:spPr>
          <a:xfrm>
            <a:off x="1021485" y="1285306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322">
            <a:extLst>
              <a:ext uri="{FF2B5EF4-FFF2-40B4-BE49-F238E27FC236}">
                <a16:creationId xmlns:a16="http://schemas.microsoft.com/office/drawing/2014/main" id="{44E79342-4DB7-5340-9992-1047FE06A377}"/>
              </a:ext>
            </a:extLst>
          </p:cNvPr>
          <p:cNvSpPr/>
          <p:nvPr/>
        </p:nvSpPr>
        <p:spPr>
          <a:xfrm>
            <a:off x="1012154" y="1537237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Shape 322">
            <a:extLst>
              <a:ext uri="{FF2B5EF4-FFF2-40B4-BE49-F238E27FC236}">
                <a16:creationId xmlns:a16="http://schemas.microsoft.com/office/drawing/2014/main" id="{6AB6430F-FF51-2842-8442-6D6BF1A9B893}"/>
              </a:ext>
            </a:extLst>
          </p:cNvPr>
          <p:cNvSpPr/>
          <p:nvPr/>
        </p:nvSpPr>
        <p:spPr>
          <a:xfrm>
            <a:off x="1152114" y="1042704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Shape 322">
            <a:extLst>
              <a:ext uri="{FF2B5EF4-FFF2-40B4-BE49-F238E27FC236}">
                <a16:creationId xmlns:a16="http://schemas.microsoft.com/office/drawing/2014/main" id="{8F136532-FF9D-B447-8213-7D2084360E59}"/>
              </a:ext>
            </a:extLst>
          </p:cNvPr>
          <p:cNvSpPr/>
          <p:nvPr/>
        </p:nvSpPr>
        <p:spPr>
          <a:xfrm>
            <a:off x="1273408" y="1164007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322">
            <a:extLst>
              <a:ext uri="{FF2B5EF4-FFF2-40B4-BE49-F238E27FC236}">
                <a16:creationId xmlns:a16="http://schemas.microsoft.com/office/drawing/2014/main" id="{CE844A75-F9F0-AE4B-9C7C-2417CE9BE15E}"/>
              </a:ext>
            </a:extLst>
          </p:cNvPr>
          <p:cNvSpPr/>
          <p:nvPr/>
        </p:nvSpPr>
        <p:spPr>
          <a:xfrm>
            <a:off x="1404041" y="781450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322">
            <a:extLst>
              <a:ext uri="{FF2B5EF4-FFF2-40B4-BE49-F238E27FC236}">
                <a16:creationId xmlns:a16="http://schemas.microsoft.com/office/drawing/2014/main" id="{3689259A-0506-3348-B7E6-A313BCA742B9}"/>
              </a:ext>
            </a:extLst>
          </p:cNvPr>
          <p:cNvSpPr/>
          <p:nvPr/>
        </p:nvSpPr>
        <p:spPr>
          <a:xfrm>
            <a:off x="1413371" y="1042704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Shape 322">
            <a:extLst>
              <a:ext uri="{FF2B5EF4-FFF2-40B4-BE49-F238E27FC236}">
                <a16:creationId xmlns:a16="http://schemas.microsoft.com/office/drawing/2014/main" id="{C4F35B8C-9621-1849-A19E-1B05E9FEEF41}"/>
              </a:ext>
            </a:extLst>
          </p:cNvPr>
          <p:cNvSpPr/>
          <p:nvPr/>
        </p:nvSpPr>
        <p:spPr>
          <a:xfrm>
            <a:off x="1404044" y="1164007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322">
            <a:extLst>
              <a:ext uri="{FF2B5EF4-FFF2-40B4-BE49-F238E27FC236}">
                <a16:creationId xmlns:a16="http://schemas.microsoft.com/office/drawing/2014/main" id="{89683EC6-1B54-FF40-BAC7-83357F84E83F}"/>
              </a:ext>
            </a:extLst>
          </p:cNvPr>
          <p:cNvSpPr/>
          <p:nvPr/>
        </p:nvSpPr>
        <p:spPr>
          <a:xfrm>
            <a:off x="1656712" y="1537237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Shape 322">
            <a:extLst>
              <a:ext uri="{FF2B5EF4-FFF2-40B4-BE49-F238E27FC236}">
                <a16:creationId xmlns:a16="http://schemas.microsoft.com/office/drawing/2014/main" id="{841462F4-010E-DE4E-A3B4-995FD5244EDC}"/>
              </a:ext>
            </a:extLst>
          </p:cNvPr>
          <p:cNvSpPr/>
          <p:nvPr/>
        </p:nvSpPr>
        <p:spPr>
          <a:xfrm>
            <a:off x="1906107" y="1163994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322">
            <a:extLst>
              <a:ext uri="{FF2B5EF4-FFF2-40B4-BE49-F238E27FC236}">
                <a16:creationId xmlns:a16="http://schemas.microsoft.com/office/drawing/2014/main" id="{303EE672-D203-4C41-BB5A-1FB46079A907}"/>
              </a:ext>
            </a:extLst>
          </p:cNvPr>
          <p:cNvSpPr/>
          <p:nvPr/>
        </p:nvSpPr>
        <p:spPr>
          <a:xfrm>
            <a:off x="2676108" y="1288414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322">
            <a:extLst>
              <a:ext uri="{FF2B5EF4-FFF2-40B4-BE49-F238E27FC236}">
                <a16:creationId xmlns:a16="http://schemas.microsoft.com/office/drawing/2014/main" id="{EDBF0753-3824-BA40-A73D-0A4D13208139}"/>
              </a:ext>
            </a:extLst>
          </p:cNvPr>
          <p:cNvSpPr/>
          <p:nvPr/>
        </p:nvSpPr>
        <p:spPr>
          <a:xfrm>
            <a:off x="3061775" y="1291518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22">
            <a:extLst>
              <a:ext uri="{FF2B5EF4-FFF2-40B4-BE49-F238E27FC236}">
                <a16:creationId xmlns:a16="http://schemas.microsoft.com/office/drawing/2014/main" id="{2C0E8B46-0322-7A43-8EAB-C717BC9B851C}"/>
              </a:ext>
            </a:extLst>
          </p:cNvPr>
          <p:cNvSpPr/>
          <p:nvPr/>
        </p:nvSpPr>
        <p:spPr>
          <a:xfrm>
            <a:off x="3686923" y="1170216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Shape 322">
            <a:extLst>
              <a:ext uri="{FF2B5EF4-FFF2-40B4-BE49-F238E27FC236}">
                <a16:creationId xmlns:a16="http://schemas.microsoft.com/office/drawing/2014/main" id="{155671AE-5604-0C48-80B7-9A105F3666F8}"/>
              </a:ext>
            </a:extLst>
          </p:cNvPr>
          <p:cNvSpPr/>
          <p:nvPr/>
        </p:nvSpPr>
        <p:spPr>
          <a:xfrm>
            <a:off x="4200114" y="918294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Shape 322">
            <a:extLst>
              <a:ext uri="{FF2B5EF4-FFF2-40B4-BE49-F238E27FC236}">
                <a16:creationId xmlns:a16="http://schemas.microsoft.com/office/drawing/2014/main" id="{240598E9-5F3B-A94B-A681-5F0549E62EC3}"/>
              </a:ext>
            </a:extLst>
          </p:cNvPr>
          <p:cNvSpPr/>
          <p:nvPr/>
        </p:nvSpPr>
        <p:spPr>
          <a:xfrm>
            <a:off x="4585785" y="1033370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Shape 322">
            <a:extLst>
              <a:ext uri="{FF2B5EF4-FFF2-40B4-BE49-F238E27FC236}">
                <a16:creationId xmlns:a16="http://schemas.microsoft.com/office/drawing/2014/main" id="{0B2D3FE3-39E2-FD4E-B0E7-D4741323ECDD}"/>
              </a:ext>
            </a:extLst>
          </p:cNvPr>
          <p:cNvSpPr/>
          <p:nvPr/>
        </p:nvSpPr>
        <p:spPr>
          <a:xfrm>
            <a:off x="4959005" y="912069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322">
            <a:extLst>
              <a:ext uri="{FF2B5EF4-FFF2-40B4-BE49-F238E27FC236}">
                <a16:creationId xmlns:a16="http://schemas.microsoft.com/office/drawing/2014/main" id="{BF74B91C-C118-3744-8B62-F6C9E1B43E8F}"/>
              </a:ext>
            </a:extLst>
          </p:cNvPr>
          <p:cNvSpPr/>
          <p:nvPr/>
        </p:nvSpPr>
        <p:spPr>
          <a:xfrm>
            <a:off x="5089630" y="912067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Shape 322">
            <a:extLst>
              <a:ext uri="{FF2B5EF4-FFF2-40B4-BE49-F238E27FC236}">
                <a16:creationId xmlns:a16="http://schemas.microsoft.com/office/drawing/2014/main" id="{ABC30870-2815-A849-BA0F-F17873289DF1}"/>
              </a:ext>
            </a:extLst>
          </p:cNvPr>
          <p:cNvSpPr/>
          <p:nvPr/>
        </p:nvSpPr>
        <p:spPr>
          <a:xfrm>
            <a:off x="5472194" y="1033367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322">
            <a:extLst>
              <a:ext uri="{FF2B5EF4-FFF2-40B4-BE49-F238E27FC236}">
                <a16:creationId xmlns:a16="http://schemas.microsoft.com/office/drawing/2014/main" id="{9E0AC01E-64EC-3249-89ED-CE0A05D65317}"/>
              </a:ext>
            </a:extLst>
          </p:cNvPr>
          <p:cNvSpPr/>
          <p:nvPr/>
        </p:nvSpPr>
        <p:spPr>
          <a:xfrm>
            <a:off x="5472194" y="1163994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Shape 322">
            <a:extLst>
              <a:ext uri="{FF2B5EF4-FFF2-40B4-BE49-F238E27FC236}">
                <a16:creationId xmlns:a16="http://schemas.microsoft.com/office/drawing/2014/main" id="{8A2F3447-A673-B249-9E8B-0BC603943691}"/>
              </a:ext>
            </a:extLst>
          </p:cNvPr>
          <p:cNvSpPr/>
          <p:nvPr/>
        </p:nvSpPr>
        <p:spPr>
          <a:xfrm>
            <a:off x="6605803" y="1178046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322">
            <a:extLst>
              <a:ext uri="{FF2B5EF4-FFF2-40B4-BE49-F238E27FC236}">
                <a16:creationId xmlns:a16="http://schemas.microsoft.com/office/drawing/2014/main" id="{EB059885-30BF-2247-AF15-E82CD1A4A419}"/>
              </a:ext>
            </a:extLst>
          </p:cNvPr>
          <p:cNvSpPr/>
          <p:nvPr/>
        </p:nvSpPr>
        <p:spPr>
          <a:xfrm>
            <a:off x="8653576" y="1155359"/>
            <a:ext cx="253534" cy="19310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39" y="52667"/>
                </a:moveTo>
                <a:lnTo>
                  <a:pt x="117039" y="52667"/>
                </a:lnTo>
                <a:lnTo>
                  <a:pt x="117039" y="52667"/>
                </a:lnTo>
                <a:cubicBezTo>
                  <a:pt x="87828" y="74561"/>
                  <a:pt x="87828" y="74561"/>
                  <a:pt x="87828" y="74561"/>
                </a:cubicBezTo>
                <a:cubicBezTo>
                  <a:pt x="98881" y="110912"/>
                  <a:pt x="98881" y="110912"/>
                  <a:pt x="98881" y="110912"/>
                </a:cubicBezTo>
                <a:cubicBezTo>
                  <a:pt x="98881" y="112564"/>
                  <a:pt x="98881" y="112564"/>
                  <a:pt x="98881" y="114010"/>
                </a:cubicBezTo>
                <a:cubicBezTo>
                  <a:pt x="98881" y="116901"/>
                  <a:pt x="96118" y="119793"/>
                  <a:pt x="93355" y="119793"/>
                </a:cubicBezTo>
                <a:cubicBezTo>
                  <a:pt x="91973" y="119793"/>
                  <a:pt x="90592" y="118347"/>
                  <a:pt x="90592" y="118347"/>
                </a:cubicBezTo>
                <a:lnTo>
                  <a:pt x="90592" y="118347"/>
                </a:lnTo>
                <a:cubicBezTo>
                  <a:pt x="60000" y="95008"/>
                  <a:pt x="60000" y="95008"/>
                  <a:pt x="60000" y="95008"/>
                </a:cubicBezTo>
                <a:cubicBezTo>
                  <a:pt x="29210" y="118347"/>
                  <a:pt x="29210" y="118347"/>
                  <a:pt x="29210" y="118347"/>
                </a:cubicBezTo>
                <a:lnTo>
                  <a:pt x="29210" y="118347"/>
                </a:lnTo>
                <a:cubicBezTo>
                  <a:pt x="29210" y="118347"/>
                  <a:pt x="27828" y="119793"/>
                  <a:pt x="26447" y="119793"/>
                </a:cubicBezTo>
                <a:cubicBezTo>
                  <a:pt x="23684" y="119793"/>
                  <a:pt x="20921" y="116901"/>
                  <a:pt x="20921" y="114010"/>
                </a:cubicBezTo>
                <a:cubicBezTo>
                  <a:pt x="20921" y="112564"/>
                  <a:pt x="20921" y="112564"/>
                  <a:pt x="20921" y="110912"/>
                </a:cubicBezTo>
                <a:cubicBezTo>
                  <a:pt x="31973" y="74561"/>
                  <a:pt x="31973" y="74561"/>
                  <a:pt x="31973" y="74561"/>
                </a:cubicBezTo>
                <a:cubicBezTo>
                  <a:pt x="2763" y="52667"/>
                  <a:pt x="2763" y="52667"/>
                  <a:pt x="2763" y="52667"/>
                </a:cubicBezTo>
                <a:lnTo>
                  <a:pt x="2763" y="52667"/>
                </a:lnTo>
                <a:cubicBezTo>
                  <a:pt x="1381" y="51222"/>
                  <a:pt x="0" y="49776"/>
                  <a:pt x="0" y="46678"/>
                </a:cubicBezTo>
                <a:cubicBezTo>
                  <a:pt x="0" y="43786"/>
                  <a:pt x="2763" y="40895"/>
                  <a:pt x="5526" y="40895"/>
                </a:cubicBezTo>
                <a:lnTo>
                  <a:pt x="5526" y="40895"/>
                </a:lnTo>
                <a:cubicBezTo>
                  <a:pt x="43223" y="40895"/>
                  <a:pt x="43223" y="40895"/>
                  <a:pt x="43223" y="40895"/>
                </a:cubicBezTo>
                <a:cubicBezTo>
                  <a:pt x="54276" y="4543"/>
                  <a:pt x="54276" y="4543"/>
                  <a:pt x="54276" y="4543"/>
                </a:cubicBezTo>
                <a:cubicBezTo>
                  <a:pt x="55657" y="2891"/>
                  <a:pt x="57236" y="0"/>
                  <a:pt x="60000" y="0"/>
                </a:cubicBezTo>
                <a:cubicBezTo>
                  <a:pt x="62763" y="0"/>
                  <a:pt x="64144" y="2891"/>
                  <a:pt x="65526" y="4543"/>
                </a:cubicBezTo>
                <a:cubicBezTo>
                  <a:pt x="76578" y="40895"/>
                  <a:pt x="76578" y="40895"/>
                  <a:pt x="76578" y="40895"/>
                </a:cubicBezTo>
                <a:cubicBezTo>
                  <a:pt x="114276" y="40895"/>
                  <a:pt x="114276" y="40895"/>
                  <a:pt x="114276" y="40895"/>
                </a:cubicBezTo>
                <a:lnTo>
                  <a:pt x="114276" y="40895"/>
                </a:lnTo>
                <a:cubicBezTo>
                  <a:pt x="117039" y="40895"/>
                  <a:pt x="119802" y="43786"/>
                  <a:pt x="119802" y="46678"/>
                </a:cubicBezTo>
                <a:cubicBezTo>
                  <a:pt x="119802" y="49776"/>
                  <a:pt x="118421" y="51222"/>
                  <a:pt x="117039" y="52667"/>
                </a:cubicBezTo>
              </a:path>
            </a:pathLst>
          </a:custGeom>
          <a:solidFill>
            <a:srgbClr val="88398A"/>
          </a:solidFill>
          <a:ln>
            <a:noFill/>
          </a:ln>
        </p:spPr>
        <p:txBody>
          <a:bodyPr lIns="31950" tIns="15975" rIns="31950" bIns="159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688192-3C61-6544-A626-D64147C104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520" y="1723349"/>
            <a:ext cx="2526905" cy="3369207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F73B6409-87B6-7D46-9332-3AE34AAAEF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7651" y="1903162"/>
            <a:ext cx="4230751" cy="3173064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F788D9F-0F4B-6A4B-BF5D-074537015C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02840" y="1923439"/>
            <a:ext cx="2398648" cy="3198197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5C8789D7-B31C-C842-8E6F-A32F342518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852" y="1779206"/>
            <a:ext cx="4500153" cy="337511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90EF778-5CE0-6A42-A3A9-C853884420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03903" y="1985204"/>
            <a:ext cx="2330514" cy="310735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267FFB9-AB3C-EC42-AC88-7E4062E98B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85875" y="1814196"/>
            <a:ext cx="2526905" cy="336920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97237DC-AB4E-4B4E-B07E-32522E3ED7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76237" y="1959094"/>
            <a:ext cx="4108525" cy="3081394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5FC89F80-2346-B845-BBDD-7346340591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07098" y="1795305"/>
            <a:ext cx="2494749" cy="332633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5737998-D321-E941-A767-7B30DA20D9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73930" y="1920336"/>
            <a:ext cx="2417373" cy="3223164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006CEBB-8861-BB4C-BE17-BA2B367257D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02594" y="1725369"/>
            <a:ext cx="2563599" cy="3418132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3A08A10-0C89-914A-8409-527F05A3066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29923" y="1918435"/>
            <a:ext cx="2418799" cy="322506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1D75D05-E8FA-9C4B-B38A-D6F9E771502C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88535" y="1733179"/>
            <a:ext cx="2519533" cy="33593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000" fill="hold"/>
                                        <p:tgtEl>
                                          <p:spTgt spid="2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8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6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4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2" dur="2000" fill="hold"/>
                                        <p:tgtEl>
                                          <p:spTgt spid="3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3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6" dur="2000" fill="hold"/>
                                        <p:tgtEl>
                                          <p:spTgt spid="33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4" dur="2000" fill="hold"/>
                                        <p:tgtEl>
                                          <p:spTgt spid="3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2" dur="2000" fill="hold"/>
                                        <p:tgtEl>
                                          <p:spTgt spid="35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0" dur="2000" fill="hold"/>
                                        <p:tgtEl>
                                          <p:spTgt spid="36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6" dur="2000" fill="hold"/>
                                        <p:tgtEl>
                                          <p:spTgt spid="37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2" dur="2000" fill="hold"/>
                                        <p:tgtEl>
                                          <p:spTgt spid="3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0" dur="2000" fill="hold"/>
                                        <p:tgtEl>
                                          <p:spTgt spid="3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6" dur="2000" fill="hold"/>
                                        <p:tgtEl>
                                          <p:spTgt spid="40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2" dur="2000" fill="hold"/>
                                        <p:tgtEl>
                                          <p:spTgt spid="41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6" presetClass="emph" presetSubtype="0" ac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0" dur="2000" fill="hold"/>
                                        <p:tgtEl>
                                          <p:spTgt spid="42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6D3E-9F6B-C94E-A3F5-B94D4E462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0F4685-E660-5B41-8DFE-6E1BB7325D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9B7DE3-7F4C-E547-BF82-9F918A58C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27" y="202904"/>
            <a:ext cx="5641765" cy="473769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488C644-D730-8D49-886C-D5E1A6C8DEBC}"/>
              </a:ext>
            </a:extLst>
          </p:cNvPr>
          <p:cNvSpPr txBox="1">
            <a:spLocks/>
          </p:cNvSpPr>
          <p:nvPr/>
        </p:nvSpPr>
        <p:spPr>
          <a:xfrm>
            <a:off x="5930900" y="1279900"/>
            <a:ext cx="3026298" cy="28585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dirty="0">
                <a:solidFill>
                  <a:srgbClr val="88388B"/>
                </a:solidFill>
              </a:rPr>
              <a:t>Conclusion: </a:t>
            </a:r>
          </a:p>
          <a:p>
            <a:pPr algn="r"/>
            <a:r>
              <a:rPr lang="en-US" dirty="0">
                <a:solidFill>
                  <a:srgbClr val="88388B"/>
                </a:solidFill>
              </a:rPr>
              <a:t>(this is only medical bills, not pharmacy, but) </a:t>
            </a:r>
          </a:p>
          <a:p>
            <a:pPr algn="r"/>
            <a:r>
              <a:rPr lang="en-US" dirty="0">
                <a:solidFill>
                  <a:srgbClr val="88388B"/>
                </a:solidFill>
              </a:rPr>
              <a:t>I was really, </a:t>
            </a:r>
          </a:p>
          <a:p>
            <a:pPr algn="r"/>
            <a:r>
              <a:rPr lang="en-US" dirty="0">
                <a:solidFill>
                  <a:srgbClr val="88388B"/>
                </a:solidFill>
              </a:rPr>
              <a:t>really lucky!</a:t>
            </a:r>
            <a:br>
              <a:rPr lang="en-US" dirty="0">
                <a:solidFill>
                  <a:srgbClr val="88388B"/>
                </a:solidFill>
              </a:rPr>
            </a:br>
            <a:endParaRPr lang="en-US" dirty="0">
              <a:solidFill>
                <a:srgbClr val="883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414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7ECC3-A382-9041-A754-DE0FF9CE7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Putting it all together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7FA8F6-58EE-8E4E-BDDD-629F5417F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October: breast cancer awareness month</a:t>
            </a:r>
          </a:p>
          <a:p>
            <a:r>
              <a:rPr lang="en-US" dirty="0"/>
              <a:t>Recommended reading:</a:t>
            </a:r>
          </a:p>
          <a:p>
            <a:pPr lvl="1"/>
            <a:r>
              <a:rPr lang="en-US" dirty="0">
                <a:hlinkClick r:id="rId2"/>
              </a:rPr>
              <a:t>https://web.archive.org/web/20110609202708/http://www.barbaraehrenreich.com/cancerland.htm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http://thinkbeforeyoupink.org/resources/history-of-the-pink-ribbon/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https://www.nytimes.com/2015/10/31/health/breast-cancer-awareness-pink.html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C69DE-477B-3848-8511-678498A77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5035" y="163794"/>
            <a:ext cx="2232212" cy="1674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5E3F39D-1EAA-0448-B753-2A6A452D6E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45712" y="4024281"/>
            <a:ext cx="6884894" cy="1119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8BEF17-C92D-774D-A43E-B6910F5B31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52160" y="1663424"/>
            <a:ext cx="1711297" cy="228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53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FBDD5-BF9E-4D49-81A5-D103CF6CB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F8FCC6-42D9-494D-905D-FFF22F7F6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7ACA9-FC8C-144A-8664-72970C24A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14" y="202771"/>
            <a:ext cx="5417297" cy="4737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0E895B7-4ED8-594D-8143-A37671EAB8FF}"/>
              </a:ext>
            </a:extLst>
          </p:cNvPr>
          <p:cNvSpPr txBox="1">
            <a:spLocks/>
          </p:cNvSpPr>
          <p:nvPr/>
        </p:nvSpPr>
        <p:spPr>
          <a:xfrm>
            <a:off x="6018380" y="1586325"/>
            <a:ext cx="2881706" cy="285858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en-US" dirty="0">
                <a:solidFill>
                  <a:srgbClr val="88388B"/>
                </a:solidFill>
              </a:rPr>
              <a:t>If everything is going to be pink this month, why not </a:t>
            </a:r>
            <a:r>
              <a:rPr lang="en-US" dirty="0" err="1">
                <a:solidFill>
                  <a:srgbClr val="88388B"/>
                </a:solidFill>
              </a:rPr>
              <a:t>ggplot</a:t>
            </a:r>
            <a:r>
              <a:rPr lang="en-US" dirty="0">
                <a:solidFill>
                  <a:srgbClr val="88388B"/>
                </a:solidFill>
              </a:rPr>
              <a:t>?!</a:t>
            </a:r>
            <a:br>
              <a:rPr lang="en-US" dirty="0">
                <a:solidFill>
                  <a:srgbClr val="88388B"/>
                </a:solidFill>
              </a:rPr>
            </a:br>
            <a:endParaRPr lang="en-US" dirty="0">
              <a:solidFill>
                <a:srgbClr val="88388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7307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7C45A-F38E-E640-97C6-7C4021346D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make a ggplot2 theme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F3FD05-80CC-B74D-AFE0-02B68DA606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7"/>
          <a:stretch/>
        </p:blipFill>
        <p:spPr>
          <a:xfrm>
            <a:off x="787399" y="1445790"/>
            <a:ext cx="6321989" cy="3389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CC8102-2345-9647-8DC0-205E79095615}"/>
              </a:ext>
            </a:extLst>
          </p:cNvPr>
          <p:cNvSpPr txBox="1"/>
          <p:nvPr/>
        </p:nvSpPr>
        <p:spPr>
          <a:xfrm>
            <a:off x="559395" y="4734825"/>
            <a:ext cx="82342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Better resource than me: https://</a:t>
            </a:r>
            <a:r>
              <a:rPr lang="en-US" dirty="0" err="1"/>
              <a:t>bookdown.org</a:t>
            </a:r>
            <a:r>
              <a:rPr lang="en-US" dirty="0"/>
              <a:t>/</a:t>
            </a:r>
            <a:r>
              <a:rPr lang="en-US" dirty="0" err="1"/>
              <a:t>rdpeng</a:t>
            </a:r>
            <a:r>
              <a:rPr lang="en-US" dirty="0"/>
              <a:t>/</a:t>
            </a:r>
            <a:r>
              <a:rPr lang="en-US" dirty="0" err="1"/>
              <a:t>RProgDA</a:t>
            </a:r>
            <a:r>
              <a:rPr lang="en-US" dirty="0"/>
              <a:t>/building-a-new-</a:t>
            </a:r>
            <a:r>
              <a:rPr lang="en-US" dirty="0" err="1"/>
              <a:t>theme.html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F4A5A9-7AB1-054A-876E-9F51EF7C9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194" y="548966"/>
            <a:ext cx="4651936" cy="99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677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84AC2-E1B3-714B-8A30-96C13B580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some logos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7686B5-814C-9243-B589-3BDA218AC1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8" t="4999"/>
          <a:stretch/>
        </p:blipFill>
        <p:spPr>
          <a:xfrm>
            <a:off x="768588" y="1469693"/>
            <a:ext cx="7658599" cy="6032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2B82C3-4F04-6044-8E3F-BB624767DE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115" y="3202732"/>
            <a:ext cx="1799296" cy="183851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FA526B-F7D9-8146-A378-70DC2FCFFE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19969" y="29882"/>
            <a:ext cx="2714299" cy="14398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12BADF-9D8E-3348-A413-49C1028B0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025" y="2005598"/>
            <a:ext cx="3601706" cy="31133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C2C0614-5FA6-DF41-AA9C-D512E35377F1}"/>
              </a:ext>
            </a:extLst>
          </p:cNvPr>
          <p:cNvSpPr txBox="1"/>
          <p:nvPr/>
        </p:nvSpPr>
        <p:spPr>
          <a:xfrm>
            <a:off x="2373979" y="4838240"/>
            <a:ext cx="4228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http://clipart-</a:t>
            </a:r>
            <a:r>
              <a:rPr lang="en-US" dirty="0" err="1"/>
              <a:t>library.com</a:t>
            </a:r>
            <a:r>
              <a:rPr lang="en-US" dirty="0"/>
              <a:t>/breast-cancer-</a:t>
            </a:r>
            <a:r>
              <a:rPr lang="en-US" dirty="0" err="1"/>
              <a:t>ribbon.html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520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E3828-8A31-F04A-AEDC-A27CBD16E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234BB8-D2FA-9C46-B4DE-0FFD84E45E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3C5A64-4C0F-EF42-8917-F265F2613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38" y="537880"/>
            <a:ext cx="5059122" cy="41784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CE0577-C64F-7F48-BB7D-594D5E79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3335" y="1228232"/>
            <a:ext cx="3823289" cy="242988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925CD9-7C9D-4E4F-B600-F1CF04DA72E8}"/>
              </a:ext>
            </a:extLst>
          </p:cNvPr>
          <p:cNvSpPr/>
          <p:nvPr/>
        </p:nvSpPr>
        <p:spPr>
          <a:xfrm>
            <a:off x="5751148" y="4086856"/>
            <a:ext cx="270082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twitter.com</a:t>
            </a:r>
            <a:r>
              <a:rPr lang="en-US" dirty="0"/>
              <a:t>/</a:t>
            </a:r>
            <a:r>
              <a:rPr lang="en-US" dirty="0" err="1"/>
              <a:t>louisahsmith</a:t>
            </a:r>
            <a:r>
              <a:rPr lang="en-US" dirty="0"/>
              <a:t>/status/1179429494664388609</a:t>
            </a:r>
          </a:p>
        </p:txBody>
      </p:sp>
    </p:spTree>
    <p:extLst>
      <p:ext uri="{BB962C8B-B14F-4D97-AF65-F5344CB8AC3E}">
        <p14:creationId xmlns:p14="http://schemas.microsoft.com/office/powerpoint/2010/main" val="425627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96D31-F243-274C-A1CE-021C2BB1A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So…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1ED0-6B49-8F40-AD5F-EDA511BF7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first R project was a shiny app for analyzing my running data</a:t>
            </a:r>
          </a:p>
          <a:p>
            <a:pPr marL="641350" lvl="1" indent="-66675"/>
            <a:r>
              <a:rPr lang="en-US" dirty="0"/>
              <a:t>(way over my head but I learned A TON)</a:t>
            </a:r>
          </a:p>
          <a:p>
            <a:r>
              <a:rPr lang="en-US" dirty="0"/>
              <a:t>I like to collect data on myself – I know that’s not true for everyone</a:t>
            </a:r>
          </a:p>
          <a:p>
            <a:r>
              <a:rPr lang="en-US" dirty="0"/>
              <a:t>I had a lot of time on my hands when I wasn’t sick enough to lie there doing nothing but not well enough to think hard!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9344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FA2F8-62D2-524D-81D2-3F1A8762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025" y="422500"/>
            <a:ext cx="3436222" cy="857400"/>
          </a:xfrm>
        </p:spPr>
        <p:txBody>
          <a:bodyPr/>
          <a:lstStyle/>
          <a:p>
            <a:r>
              <a:rPr lang="en-US" dirty="0"/>
              <a:t>R packages I’ve mentioned using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DD2A1C-ECDA-5441-B7B5-7DC811DFA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2024" y="1586325"/>
            <a:ext cx="7967881" cy="3148500"/>
          </a:xfrm>
        </p:spPr>
        <p:txBody>
          <a:bodyPr/>
          <a:lstStyle/>
          <a:p>
            <a:r>
              <a:rPr lang="en-US" dirty="0" err="1"/>
              <a:t>tidyverse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https://www.tidyverse.org</a:t>
            </a:r>
            <a:endParaRPr lang="en-US" dirty="0"/>
          </a:p>
          <a:p>
            <a:r>
              <a:rPr lang="en-US" dirty="0" err="1"/>
              <a:t>lubridate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https://lubridate.tidyverse.org</a:t>
            </a:r>
            <a:endParaRPr lang="en-US" dirty="0"/>
          </a:p>
          <a:p>
            <a:r>
              <a:rPr lang="en-US" dirty="0" err="1"/>
              <a:t>datapasta</a:t>
            </a:r>
            <a:r>
              <a:rPr lang="en-US" dirty="0"/>
              <a:t>: </a:t>
            </a:r>
            <a:r>
              <a:rPr lang="en-US" dirty="0">
                <a:hlinkClick r:id="rId4"/>
              </a:rPr>
              <a:t>https://milesmcbain.github.io/datapasta/</a:t>
            </a:r>
            <a:endParaRPr lang="en-US" dirty="0"/>
          </a:p>
          <a:p>
            <a:r>
              <a:rPr lang="en-US" dirty="0" err="1"/>
              <a:t>RcppRoll</a:t>
            </a:r>
            <a:endParaRPr lang="en-US" dirty="0"/>
          </a:p>
          <a:p>
            <a:r>
              <a:rPr lang="en-US" dirty="0" err="1"/>
              <a:t>ggrepel</a:t>
            </a:r>
            <a:r>
              <a:rPr lang="en-US" dirty="0"/>
              <a:t>: </a:t>
            </a:r>
            <a:r>
              <a:rPr lang="en-US" dirty="0">
                <a:hlinkClick r:id="rId5"/>
              </a:rPr>
              <a:t>https://ggrepel.slowkow.com</a:t>
            </a:r>
            <a:endParaRPr lang="en-US" dirty="0"/>
          </a:p>
          <a:p>
            <a:r>
              <a:rPr lang="en-US" dirty="0"/>
              <a:t>googlesheets4: </a:t>
            </a:r>
            <a:r>
              <a:rPr lang="en-US" dirty="0">
                <a:hlinkClick r:id="rId6"/>
              </a:rPr>
              <a:t>https://googlesheets4.tidyverse.org</a:t>
            </a:r>
            <a:endParaRPr lang="en-US" dirty="0"/>
          </a:p>
          <a:p>
            <a:r>
              <a:rPr lang="en-US" dirty="0" err="1"/>
              <a:t>gt</a:t>
            </a:r>
            <a:r>
              <a:rPr lang="en-US" dirty="0"/>
              <a:t>: </a:t>
            </a:r>
            <a:r>
              <a:rPr lang="en-US" dirty="0">
                <a:hlinkClick r:id="rId7"/>
              </a:rPr>
              <a:t>https://gt.rstudio.com</a:t>
            </a:r>
            <a:endParaRPr lang="en-US" dirty="0"/>
          </a:p>
          <a:p>
            <a:r>
              <a:rPr lang="en-US" dirty="0" err="1"/>
              <a:t>sugrrants</a:t>
            </a:r>
            <a:r>
              <a:rPr lang="en-US" dirty="0"/>
              <a:t>: </a:t>
            </a:r>
            <a:r>
              <a:rPr lang="en-US" dirty="0">
                <a:hlinkClick r:id="rId8"/>
              </a:rPr>
              <a:t>https://pkg.earo.me/sugrrants/</a:t>
            </a:r>
            <a:endParaRPr lang="en-US" dirty="0"/>
          </a:p>
          <a:p>
            <a:r>
              <a:rPr lang="en-US" dirty="0"/>
              <a:t>shiny: </a:t>
            </a:r>
            <a:r>
              <a:rPr lang="en-US" dirty="0">
                <a:hlinkClick r:id="rId9"/>
              </a:rPr>
              <a:t>https://shiny.rstudio.com</a:t>
            </a:r>
            <a:endParaRPr lang="en-US" dirty="0"/>
          </a:p>
          <a:p>
            <a:r>
              <a:rPr lang="en-US" dirty="0" err="1"/>
              <a:t>Rselenium</a:t>
            </a:r>
            <a:r>
              <a:rPr lang="en-US" dirty="0"/>
              <a:t>: </a:t>
            </a:r>
            <a:r>
              <a:rPr lang="en-US" dirty="0">
                <a:hlinkClick r:id="rId10"/>
              </a:rPr>
              <a:t>https://ropensci.org/tutorials/rselenium_tutorial/</a:t>
            </a:r>
            <a:endParaRPr lang="en-US" dirty="0"/>
          </a:p>
          <a:p>
            <a:r>
              <a:rPr lang="en-US" dirty="0" err="1"/>
              <a:t>gganimate</a:t>
            </a:r>
            <a:r>
              <a:rPr lang="en-US" dirty="0"/>
              <a:t>: </a:t>
            </a:r>
            <a:r>
              <a:rPr lang="en-US" dirty="0">
                <a:hlinkClick r:id="rId11"/>
              </a:rPr>
              <a:t>https://gganimate.com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5292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6EBCF-3E4D-0145-886E-29C20D6AA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find me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6683D-2DAC-434A-A370-4936A3EBE5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www.louisahsmith.com</a:t>
            </a:r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louisahsmith</a:t>
            </a:r>
            <a:endParaRPr lang="en-US" dirty="0"/>
          </a:p>
          <a:p>
            <a:r>
              <a:rPr lang="en-US" dirty="0" err="1"/>
              <a:t>louisa_h_smith@g.harvard.edu</a:t>
            </a:r>
            <a:endParaRPr lang="en-US" dirty="0"/>
          </a:p>
          <a:p>
            <a:r>
              <a:rPr lang="en-US" dirty="0"/>
              <a:t>Shiny app for some of my research: </a:t>
            </a:r>
            <a:r>
              <a:rPr lang="en-US" dirty="0">
                <a:hlinkClick r:id="rId3"/>
              </a:rPr>
              <a:t>http://selection-bias.louisahsmith.com</a:t>
            </a:r>
            <a:endParaRPr lang="en-US" dirty="0"/>
          </a:p>
          <a:p>
            <a:pPr marL="466725" lvl="1" indent="401638"/>
            <a:r>
              <a:rPr lang="en-US" dirty="0"/>
              <a:t>I do do real work sometimes!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8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1C57C7-935D-0E44-AE9C-351F29237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0" y="1492170"/>
            <a:ext cx="9073280" cy="1464659"/>
          </a:xfrm>
          <a:prstGeom prst="rect">
            <a:avLst/>
          </a:prstGeom>
        </p:spPr>
      </p:pic>
      <p:sp>
        <p:nvSpPr>
          <p:cNvPr id="43" name="Shape 127">
            <a:extLst>
              <a:ext uri="{FF2B5EF4-FFF2-40B4-BE49-F238E27FC236}">
                <a16:creationId xmlns:a16="http://schemas.microsoft.com/office/drawing/2014/main" id="{24D32D63-E31C-6D4F-A70E-BB4E138A5B2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Inspiration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1302C1-E211-234B-AC02-47A8EDBBA3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339" t="21712" r="4791" b="17632"/>
          <a:stretch/>
        </p:blipFill>
        <p:spPr>
          <a:xfrm>
            <a:off x="839942" y="1412663"/>
            <a:ext cx="6474233" cy="1623671"/>
          </a:xfrm>
          <a:prstGeom prst="rect">
            <a:avLst/>
          </a:prstGeom>
        </p:spPr>
      </p:pic>
      <p:sp>
        <p:nvSpPr>
          <p:cNvPr id="45" name="Shape 133">
            <a:extLst>
              <a:ext uri="{FF2B5EF4-FFF2-40B4-BE49-F238E27FC236}">
                <a16:creationId xmlns:a16="http://schemas.microsoft.com/office/drawing/2014/main" id="{FC798459-02C9-424D-AC97-33C55ADE192C}"/>
              </a:ext>
            </a:extLst>
          </p:cNvPr>
          <p:cNvSpPr txBox="1">
            <a:spLocks/>
          </p:cNvSpPr>
          <p:nvPr/>
        </p:nvSpPr>
        <p:spPr>
          <a:xfrm>
            <a:off x="692025" y="422500"/>
            <a:ext cx="8013825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 lang="en" dirty="0"/>
          </a:p>
          <a:p>
            <a:r>
              <a:rPr lang="en" dirty="0">
                <a:solidFill>
                  <a:srgbClr val="88398A"/>
                </a:solidFill>
              </a:rPr>
              <a:t>(what it actually looked like during that time) </a:t>
            </a:r>
          </a:p>
        </p:txBody>
      </p:sp>
    </p:spTree>
    <p:extLst>
      <p:ext uri="{BB962C8B-B14F-4D97-AF65-F5344CB8AC3E}">
        <p14:creationId xmlns:p14="http://schemas.microsoft.com/office/powerpoint/2010/main" val="2423247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5" y="422500"/>
            <a:ext cx="3226800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Process</a:t>
            </a:r>
            <a:endParaRPr lang="en" dirty="0">
              <a:solidFill>
                <a:srgbClr val="88398A"/>
              </a:solidFill>
            </a:endParaRP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92023" y="1610450"/>
            <a:ext cx="2606040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88398A"/>
                </a:solidFill>
              </a:rPr>
              <a:t>Export calendar as .</a:t>
            </a:r>
            <a:r>
              <a:rPr lang="en" sz="1600" b="1" dirty="0" err="1">
                <a:solidFill>
                  <a:srgbClr val="88398A"/>
                </a:solidFill>
              </a:rPr>
              <a:t>ics</a:t>
            </a:r>
            <a:endParaRPr lang="en" sz="1600" b="1" dirty="0">
              <a:solidFill>
                <a:srgbClr val="88398A"/>
              </a:solidFill>
            </a:endParaRP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" sz="1600" dirty="0"/>
              <a:t>I keep all my medical appointments as a separate calendar</a:t>
            </a: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" sz="1600" dirty="0"/>
              <a:t>Exporting is easy with Google Calendars, iCal, I’m sure others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body" idx="2"/>
          </p:nvPr>
        </p:nvSpPr>
        <p:spPr>
          <a:xfrm>
            <a:off x="3423781" y="1610309"/>
            <a:ext cx="2606040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88398A"/>
                </a:solidFill>
              </a:rPr>
              <a:t>Convert .</a:t>
            </a:r>
            <a:r>
              <a:rPr lang="en" sz="1600" b="1" dirty="0" err="1">
                <a:solidFill>
                  <a:srgbClr val="88398A"/>
                </a:solidFill>
              </a:rPr>
              <a:t>ics</a:t>
            </a:r>
            <a:r>
              <a:rPr lang="en" sz="1600" b="1" dirty="0">
                <a:solidFill>
                  <a:srgbClr val="88398A"/>
                </a:solidFill>
              </a:rPr>
              <a:t> to .csv</a:t>
            </a: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-US" sz="1600" dirty="0"/>
              <a:t>I used an online tool: </a:t>
            </a:r>
            <a:r>
              <a:rPr lang="en-US" sz="1600" dirty="0">
                <a:hlinkClick r:id="rId3"/>
              </a:rPr>
              <a:t>http://</a:t>
            </a:r>
            <a:r>
              <a:rPr lang="en-US" sz="1600" dirty="0" err="1">
                <a:hlinkClick r:id="rId3"/>
              </a:rPr>
              <a:t>www.indigoblue.eu</a:t>
            </a:r>
            <a:r>
              <a:rPr lang="en-US" sz="1600" dirty="0">
                <a:hlinkClick r:id="rId3"/>
              </a:rPr>
              <a:t>/ics2csv/</a:t>
            </a:r>
            <a:endParaRPr lang="en" sz="1600" dirty="0"/>
          </a:p>
        </p:txBody>
      </p:sp>
      <p:sp>
        <p:nvSpPr>
          <p:cNvPr id="136" name="Shape 136"/>
          <p:cNvSpPr txBox="1">
            <a:spLocks noGrp="1"/>
          </p:cNvSpPr>
          <p:nvPr>
            <p:ph type="body" idx="3"/>
          </p:nvPr>
        </p:nvSpPr>
        <p:spPr>
          <a:xfrm>
            <a:off x="6155539" y="1610309"/>
            <a:ext cx="2606040" cy="33153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>
                <a:solidFill>
                  <a:srgbClr val="88398A"/>
                </a:solidFill>
              </a:rPr>
              <a:t>Clean data!</a:t>
            </a:r>
          </a:p>
          <a:p>
            <a:pPr marL="194310" indent="-194310">
              <a:buClr>
                <a:schemeClr val="dk1"/>
              </a:buClr>
              <a:buSzPct val="78571"/>
            </a:pPr>
            <a:r>
              <a:rPr lang="en" sz="1600" dirty="0"/>
              <a:t>I got some help getting it in the format I want for plotting from the source code of this blog post: </a:t>
            </a:r>
            <a:r>
              <a:rPr lang="en-US" sz="1600" dirty="0">
                <a:hlinkClick r:id="rId4"/>
              </a:rPr>
              <a:t>https://</a:t>
            </a:r>
            <a:r>
              <a:rPr lang="en-US" sz="1600" dirty="0" err="1">
                <a:hlinkClick r:id="rId4"/>
              </a:rPr>
              <a:t>www.garrickadenbuie.com</a:t>
            </a:r>
            <a:r>
              <a:rPr lang="en-US" sz="1600" dirty="0">
                <a:hlinkClick r:id="rId4"/>
              </a:rPr>
              <a:t>/blog/greatest-twitter-scheme/</a:t>
            </a:r>
            <a:endParaRPr lang="en" sz="1600" dirty="0"/>
          </a:p>
          <a:p>
            <a:pPr lvl="0">
              <a:spcBef>
                <a:spcPts val="0"/>
              </a:spcBef>
              <a:buNone/>
            </a:pPr>
            <a:endParaRPr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1ADAFF-2698-834C-876E-162E4D3D25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50" y="3405981"/>
            <a:ext cx="1107649" cy="16846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771F649-3016-FD45-B119-DF77B15FC7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4524" y="3580089"/>
            <a:ext cx="1435093" cy="12776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FF09C5-FEDF-2749-BB32-478BE67AFB5F}"/>
              </a:ext>
            </a:extLst>
          </p:cNvPr>
          <p:cNvSpPr txBox="1"/>
          <p:nvPr/>
        </p:nvSpPr>
        <p:spPr>
          <a:xfrm>
            <a:off x="3489438" y="4334565"/>
            <a:ext cx="5758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Full explanation here: </a:t>
            </a:r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err="1">
                <a:hlinkClick r:id="rId7"/>
              </a:rPr>
              <a:t>www.louisahsmith.com</a:t>
            </a:r>
            <a:r>
              <a:rPr lang="en-US" dirty="0">
                <a:hlinkClick r:id="rId7"/>
              </a:rPr>
              <a:t>/post/</a:t>
            </a:r>
            <a:r>
              <a:rPr lang="en-US" dirty="0" err="1">
                <a:hlinkClick r:id="rId7"/>
              </a:rPr>
              <a:t>github</a:t>
            </a:r>
            <a:r>
              <a:rPr lang="en-US" dirty="0">
                <a:hlinkClick r:id="rId7"/>
              </a:rPr>
              <a:t>-style-calendar-heatmap/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uiExpand="1" build="p"/>
      <p:bldP spid="136" grpId="0" uiExpand="1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2241CF-AFDD-1942-9C27-476335F8F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9562" y="981478"/>
            <a:ext cx="4533654" cy="34002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7F71A7-5C15-8B46-A00B-E6459694E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407" y="443240"/>
            <a:ext cx="3516436" cy="447671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A4891435-E664-8D45-B8EC-463C9E698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762" y="-627930"/>
            <a:ext cx="3226800" cy="8574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69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35E9F9-7EA3-034E-85E2-FE12402DF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64" y="325338"/>
            <a:ext cx="3369618" cy="44928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435861-E614-7B42-8207-BAB926C78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9562" y="904009"/>
            <a:ext cx="4960356" cy="372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979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3795133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What they expected…</a:t>
            </a:r>
            <a:endParaRPr lang="en" dirty="0">
              <a:solidFill>
                <a:srgbClr val="88398A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433CEC-417F-9341-8D03-C18E3D613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59"/>
          <a:stretch/>
        </p:blipFill>
        <p:spPr>
          <a:xfrm>
            <a:off x="5054104" y="906375"/>
            <a:ext cx="2589218" cy="4237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752261-6711-4147-B1B1-2D3B4CBA8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024" y="906375"/>
            <a:ext cx="3397874" cy="4095575"/>
          </a:xfrm>
          <a:prstGeom prst="rect">
            <a:avLst/>
          </a:prstGeom>
        </p:spPr>
      </p:pic>
      <p:sp>
        <p:nvSpPr>
          <p:cNvPr id="14" name="Shape 133">
            <a:extLst>
              <a:ext uri="{FF2B5EF4-FFF2-40B4-BE49-F238E27FC236}">
                <a16:creationId xmlns:a16="http://schemas.microsoft.com/office/drawing/2014/main" id="{9D2B58EB-58D8-C447-8295-B0BF1792A508}"/>
              </a:ext>
            </a:extLst>
          </p:cNvPr>
          <p:cNvSpPr txBox="1">
            <a:spLocks/>
          </p:cNvSpPr>
          <p:nvPr/>
        </p:nvSpPr>
        <p:spPr>
          <a:xfrm>
            <a:off x="5054104" y="428141"/>
            <a:ext cx="3388446" cy="8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81818"/>
              </a:buClr>
              <a:buSzPct val="100000"/>
              <a:buFont typeface="Helvetica Neue"/>
              <a:buNone/>
              <a:defRPr sz="2600" b="1" i="0" u="none" strike="noStrike" cap="none">
                <a:solidFill>
                  <a:srgbClr val="181818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rtl="0">
              <a:spcBef>
                <a:spcPts val="0"/>
              </a:spcBef>
              <a:buSzPct val="100000"/>
              <a:buFont typeface="Titillium Web"/>
              <a:buNone/>
              <a:defRPr sz="2600" b="1"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en" dirty="0">
                <a:solidFill>
                  <a:srgbClr val="88398A"/>
                </a:solidFill>
              </a:rPr>
              <a:t>What they got…</a:t>
            </a:r>
          </a:p>
        </p:txBody>
      </p:sp>
    </p:spTree>
    <p:extLst>
      <p:ext uri="{BB962C8B-B14F-4D97-AF65-F5344CB8AC3E}">
        <p14:creationId xmlns:p14="http://schemas.microsoft.com/office/powerpoint/2010/main" val="815071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92DFD9-08F6-DE48-85BD-C50FFE7C75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371" y="955964"/>
            <a:ext cx="4332718" cy="35121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93582A-80DA-5B43-80E8-5B3BA37A7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6899" y="955964"/>
            <a:ext cx="4332718" cy="3515691"/>
          </a:xfrm>
          <a:prstGeom prst="rect">
            <a:avLst/>
          </a:prstGeom>
        </p:spPr>
      </p:pic>
      <p:sp>
        <p:nvSpPr>
          <p:cNvPr id="8" name="Shape 133">
            <a:extLst>
              <a:ext uri="{FF2B5EF4-FFF2-40B4-BE49-F238E27FC236}">
                <a16:creationId xmlns:a16="http://schemas.microsoft.com/office/drawing/2014/main" id="{B6325077-0BDE-0046-9B67-29AB77E09A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92024" y="422500"/>
            <a:ext cx="6155585" cy="857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chemeClr val="tx1"/>
                </a:solidFill>
              </a:rPr>
              <a:t>Removal is based on 24-hour output</a:t>
            </a:r>
          </a:p>
        </p:txBody>
      </p:sp>
    </p:spTree>
    <p:extLst>
      <p:ext uri="{BB962C8B-B14F-4D97-AF65-F5344CB8AC3E}">
        <p14:creationId xmlns:p14="http://schemas.microsoft.com/office/powerpoint/2010/main" val="863639625"/>
      </p:ext>
    </p:extLst>
  </p:cSld>
  <p:clrMapOvr>
    <a:masterClrMapping/>
  </p:clrMapOvr>
</p:sld>
</file>

<file path=ppt/theme/theme1.xml><?xml version="1.0" encoding="utf-8"?>
<a:theme xmlns:a="http://schemas.openxmlformats.org/drawingml/2006/main" name="R-Ladi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1135</Words>
  <Application>Microsoft Macintosh PowerPoint</Application>
  <PresentationFormat>On-screen Show (16:9)</PresentationFormat>
  <Paragraphs>154</Paragraphs>
  <Slides>38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Fira Code</vt:lpstr>
      <vt:lpstr>Helvetica Neue</vt:lpstr>
      <vt:lpstr>Titillium Web</vt:lpstr>
      <vt:lpstr>R-Ladies Template</vt:lpstr>
      <vt:lpstr>DATA GETS PERSONAL</vt:lpstr>
      <vt:lpstr>Tonight’s goal</vt:lpstr>
      <vt:lpstr>PowerPoint Presentation</vt:lpstr>
      <vt:lpstr>Inspiration</vt:lpstr>
      <vt:lpstr>Process</vt:lpstr>
      <vt:lpstr>PowerPoint Presentation</vt:lpstr>
      <vt:lpstr>PowerPoint Presentation</vt:lpstr>
      <vt:lpstr>What they expected…</vt:lpstr>
      <vt:lpstr>Removal is based on 24-hour output</vt:lpstr>
      <vt:lpstr>Tried to see what correlated with high output</vt:lpstr>
      <vt:lpstr>Process</vt:lpstr>
      <vt:lpstr>Inside my patient portal…</vt:lpstr>
      <vt:lpstr>To RStudio…</vt:lpstr>
      <vt:lpstr>Almost…</vt:lpstr>
      <vt:lpstr>PowerPoint Presentation</vt:lpstr>
      <vt:lpstr>Lymphedema after axillary lymph node dissection</vt:lpstr>
      <vt:lpstr>Lymphedema monitoring</vt:lpstr>
      <vt:lpstr>Even better!</vt:lpstr>
      <vt:lpstr>No sign of lymphedema! 🤞🤞🤞 </vt:lpstr>
      <vt:lpstr>PowerPoint Presentation</vt:lpstr>
      <vt:lpstr>I have no idea what I’m doing….</vt:lpstr>
      <vt:lpstr>But it worked!</vt:lpstr>
      <vt:lpstr>Now the R part…</vt:lpstr>
      <vt:lpstr>PowerPoint Presentation</vt:lpstr>
      <vt:lpstr>PowerPoint Presentation</vt:lpstr>
      <vt:lpstr>💰 💰 💰</vt:lpstr>
      <vt:lpstr>PowerPoint Presentation</vt:lpstr>
      <vt:lpstr>Process (/struggle)</vt:lpstr>
      <vt:lpstr>PowerPoint Presentation</vt:lpstr>
      <vt:lpstr>PowerPoint Presentation</vt:lpstr>
      <vt:lpstr>Putting it all together</vt:lpstr>
      <vt:lpstr>PowerPoint Presentation</vt:lpstr>
      <vt:lpstr>How to make a ggplot2 theme</vt:lpstr>
      <vt:lpstr>Add some logos</vt:lpstr>
      <vt:lpstr>PowerPoint Presentation</vt:lpstr>
      <vt:lpstr>So…</vt:lpstr>
      <vt:lpstr>R packages I’ve mentioned using</vt:lpstr>
      <vt:lpstr>Where to find 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GETS PERSONAL</dc:title>
  <cp:lastModifiedBy>Louisa Smith</cp:lastModifiedBy>
  <cp:revision>47</cp:revision>
  <dcterms:modified xsi:type="dcterms:W3CDTF">2020-01-29T19:58:00Z</dcterms:modified>
</cp:coreProperties>
</file>